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-870" y="-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57b9606309_9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57b9606309_9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57b9606309_9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57b9606309_9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57b9606309_9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57b9606309_9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57b9606309_0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57b9606309_0_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57b9606309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57b9606309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57b9606309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57b9606309_0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57b9606309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57b9606309_0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57b9606309_0_2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57b9606309_0_2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57b9606309_0_2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57b9606309_0_2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57b9606309_0_2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57b9606309_0_2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57b9606309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57b9606309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57b9606309_0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57b9606309_0_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57b9606309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57b9606309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57b9606309_0_2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57b9606309_0_2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57b9606309_0_2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57b9606309_0_2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57b9606309_0_2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57b9606309_0_2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57b9606309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57b9606309_0_2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57b9606309_0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57b9606309_0_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57b9606309_0_3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57b9606309_0_3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57b9606309_0_3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57b9606309_0_3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57b9606309_0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57b9606309_0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57b9606309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57b9606309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57b9606309_0_3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57b9606309_0_3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57b9606309_0_3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57b9606309_0_3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57b9606309_0_3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57b9606309_0_3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57b9606309_0_4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57b9606309_0_4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562ba36ca0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562ba36ca0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57b9606309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57b9606309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57b9606309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57b9606309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57b9606309_0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57b9606309_0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57b9606309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57b9606309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57b9606309_9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57b9606309_9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57b9606309_9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57b9606309_9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874750" y="-1217400"/>
            <a:ext cx="33945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5463750" y="1371628"/>
            <a:ext cx="43887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272750" y="-609572"/>
            <a:ext cx="438870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722313" y="3305175"/>
            <a:ext cx="7772400" cy="10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4645025" y="1151335"/>
            <a:ext cx="40419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04788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00" cy="43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008400" cy="35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 amt="24000"/>
          </a:blip>
          <a:tile tx="0" ty="0" sx="100006" sy="100006" flip="none" algn="tl"/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jpe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jpeg"/><Relationship Id="rId5" Type="http://schemas.openxmlformats.org/officeDocument/2006/relationships/image" Target="../media/image2.png"/><Relationship Id="rId4" Type="http://schemas.openxmlformats.org/officeDocument/2006/relationships/image" Target="../media/image3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Schoolrecyclingworld/?__tn__=K-R&amp;eid=ARBUdfKiuLWviG8rk5XAFvhoaaU7GXftc3Hu8F2vdkwPUZIJQ8s3yeIzJ7dMztlWSxQQ2E1wvnca-71F&amp;fref=mentions&amp;__xts__%5b0%5d=68.ARC0iQimamBXAS4AoaknCPmYMLsUzaJdbGVYThaQp5zoWV_fCjzIlBcSdN8IKbSe-XbNrMyGOGEhceiMQIDXhKPQ-9yIPQuln5v2e2PF04oFd-JUo2q4u6c0xmRyw12tEl-6BiYeoX4C-SP-46WR6PPZ2dEL_2fnXQP0nJwCNdq82R9WzJKa2cqm18hsw8p9rrBkB_zP40UY1ZmxsS93aXoA6N0a1HPh-fX0QcJeWdLDxrqMhFGXYFSoHrBlPn6eWmkpRyAqOCLT4bY-5LW_KWQiwL1P_vqUurQcA-pmIqnfbRosunx1KNLzz1F59r-4AxfcHORrCAE8i0ePrh6Q95o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png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685800" y="719101"/>
            <a:ext cx="7772400" cy="1578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6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ПРОЕКТ</a:t>
            </a:r>
            <a:endParaRPr sz="26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«Молодіжний кластер органічного бізнесу Баранівської міської ОТГ» </a:t>
            </a:r>
            <a:endParaRPr sz="26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6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реалізується за кошти гранту Європейського Союзу </a:t>
            </a:r>
            <a:r>
              <a:rPr lang="uk" sz="26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(795,8 тис. євро)</a:t>
            </a:r>
            <a:endParaRPr sz="2600" b="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529800" y="2242950"/>
            <a:ext cx="8399700" cy="1986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000" b="1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МЕТА</a:t>
            </a:r>
            <a:endParaRPr sz="2000" b="1" i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економічне зростання Баранівської ОТГ на основі розбудови горизонтальних ділових зв’язків – так званого кластеру – між екологічно орієнтованими місцевими виробниками, покращення локального бізнес-клімату та розвитку відповідної інфраструктури.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uk" sz="2000" i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Термін реалізації – 3 роки</a:t>
            </a:r>
            <a:endParaRPr sz="2000" i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6" name="Google Shape;8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925" y="4484225"/>
            <a:ext cx="1779175" cy="59305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 txBox="1"/>
          <p:nvPr/>
        </p:nvSpPr>
        <p:spPr>
          <a:xfrm>
            <a:off x="1913100" y="4484225"/>
            <a:ext cx="7230900" cy="13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Проект </a:t>
            </a:r>
            <a:r>
              <a:rPr lang="uk" sz="1200">
                <a:solidFill>
                  <a:schemeClr val="dk1"/>
                </a:solidFill>
              </a:rPr>
              <a:t>«</a:t>
            </a:r>
            <a:r>
              <a:rPr lang="uk" sz="1200" b="1">
                <a:solidFill>
                  <a:schemeClr val="dk1"/>
                </a:solidFill>
              </a:rPr>
              <a:t>Молодіжний кластер органічного бізнесу Баранівської міської ОТГ</a:t>
            </a:r>
            <a:r>
              <a:rPr lang="uk" sz="1200">
                <a:solidFill>
                  <a:schemeClr val="dk1"/>
                </a:solidFill>
              </a:rPr>
              <a:t>»</a:t>
            </a:r>
            <a:r>
              <a:rPr lang="uk" sz="1200" b="1">
                <a:solidFill>
                  <a:schemeClr val="dk1"/>
                </a:solidFill>
              </a:rPr>
              <a:t> </a:t>
            </a: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реалізується за фінансової підтримки Європейського Союзу</a:t>
            </a:r>
            <a:endParaRPr sz="12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2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593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Оцінка результатів проекту ЄС у 2018 році</a:t>
            </a:r>
            <a:endParaRPr sz="26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8" name="Google Shape;158;p2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9" name="Google Shape;15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6900" y="523650"/>
            <a:ext cx="8390200" cy="437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8300" y="4550450"/>
            <a:ext cx="1779175" cy="59305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2"/>
          <p:cNvSpPr txBox="1"/>
          <p:nvPr/>
        </p:nvSpPr>
        <p:spPr>
          <a:xfrm>
            <a:off x="1887475" y="4550425"/>
            <a:ext cx="6261600" cy="5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3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657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Як БИ Ви загалом охарактеризували нашу громаду?</a:t>
            </a:r>
            <a:endParaRPr sz="24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7" name="Google Shape;167;p23"/>
          <p:cNvSpPr txBox="1">
            <a:spLocks noGrp="1"/>
          </p:cNvSpPr>
          <p:nvPr>
            <p:ph type="body" idx="1"/>
          </p:nvPr>
        </p:nvSpPr>
        <p:spPr>
          <a:xfrm>
            <a:off x="1509500" y="1200150"/>
            <a:ext cx="6233700" cy="3006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8" name="Google Shape;16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5250" y="657001"/>
            <a:ext cx="7237349" cy="3906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7850" y="4556275"/>
            <a:ext cx="1779175" cy="59305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3"/>
          <p:cNvSpPr txBox="1"/>
          <p:nvPr/>
        </p:nvSpPr>
        <p:spPr>
          <a:xfrm>
            <a:off x="2167025" y="4556250"/>
            <a:ext cx="6233700" cy="5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Проект </a:t>
            </a:r>
            <a:r>
              <a:rPr lang="uk" sz="1200">
                <a:solidFill>
                  <a:schemeClr val="dk1"/>
                </a:solidFill>
              </a:rPr>
              <a:t>«</a:t>
            </a:r>
            <a:r>
              <a:rPr lang="uk" sz="1200" b="1">
                <a:solidFill>
                  <a:schemeClr val="dk1"/>
                </a:solidFill>
              </a:rPr>
              <a:t>Молодіжний кластер органічного бізнесу Баранівської міської ОТГ</a:t>
            </a:r>
            <a:r>
              <a:rPr lang="uk" sz="1200">
                <a:solidFill>
                  <a:schemeClr val="dk1"/>
                </a:solidFill>
              </a:rPr>
              <a:t>»</a:t>
            </a:r>
            <a:r>
              <a:rPr lang="uk" sz="1200" b="1">
                <a:solidFill>
                  <a:schemeClr val="dk1"/>
                </a:solidFill>
              </a:rPr>
              <a:t> </a:t>
            </a: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реалізується за фінансової підтримки Європейського Союзу</a:t>
            </a:r>
            <a:endParaRPr sz="12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4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810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Яких змін загалом у нашій громаді Ви очікуєте протягом наступних 12 місяців?</a:t>
            </a:r>
            <a:endParaRPr sz="24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6" name="Google Shape;176;p24"/>
          <p:cNvSpPr txBox="1">
            <a:spLocks noGrp="1"/>
          </p:cNvSpPr>
          <p:nvPr>
            <p:ph type="body" idx="1"/>
          </p:nvPr>
        </p:nvSpPr>
        <p:spPr>
          <a:xfrm>
            <a:off x="3005025" y="1200150"/>
            <a:ext cx="3452400" cy="2643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7" name="Google Shape;17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23451" y="810600"/>
            <a:ext cx="6497100" cy="386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7850" y="4617525"/>
            <a:ext cx="1779175" cy="59305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4"/>
          <p:cNvSpPr txBox="1"/>
          <p:nvPr/>
        </p:nvSpPr>
        <p:spPr>
          <a:xfrm>
            <a:off x="2167025" y="4678850"/>
            <a:ext cx="6066000" cy="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Проект </a:t>
            </a:r>
            <a:r>
              <a:rPr lang="uk" sz="1200">
                <a:solidFill>
                  <a:schemeClr val="dk1"/>
                </a:solidFill>
              </a:rPr>
              <a:t>«</a:t>
            </a:r>
            <a:r>
              <a:rPr lang="uk" sz="1200" b="1">
                <a:solidFill>
                  <a:schemeClr val="dk1"/>
                </a:solidFill>
              </a:rPr>
              <a:t>Молодіжний кластер органічного бізнесу Баранівської міської ОТГ</a:t>
            </a:r>
            <a:r>
              <a:rPr lang="uk" sz="1200">
                <a:solidFill>
                  <a:schemeClr val="dk1"/>
                </a:solidFill>
              </a:rPr>
              <a:t>»</a:t>
            </a:r>
            <a:r>
              <a:rPr lang="uk" sz="1200" b="1">
                <a:solidFill>
                  <a:schemeClr val="dk1"/>
                </a:solidFill>
              </a:rPr>
              <a:t> </a:t>
            </a: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реалізується за фінансової підтримки Європейського Союзу</a:t>
            </a:r>
            <a:endParaRPr sz="12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5"/>
          <p:cNvSpPr txBox="1">
            <a:spLocks noGrp="1"/>
          </p:cNvSpPr>
          <p:nvPr>
            <p:ph type="title"/>
          </p:nvPr>
        </p:nvSpPr>
        <p:spPr>
          <a:xfrm>
            <a:off x="457200" y="774800"/>
            <a:ext cx="8229600" cy="14193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 2017 році започаткувався експеримент впровадження </a:t>
            </a:r>
            <a:endParaRPr sz="24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4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сучасних змін у трудовому навчанні</a:t>
            </a:r>
            <a:endParaRPr sz="24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800" b="1">
                <a:latin typeface="Times New Roman"/>
                <a:ea typeface="Times New Roman"/>
                <a:cs typeface="Times New Roman"/>
                <a:sym typeface="Times New Roman"/>
              </a:rPr>
              <a:t>В якості пілотного проекту підтриманого МОН ідея публічних коворкінгів на базі шкіл, відкритих в т.ч. для всіх мешканців громади, зараз проходить апробацію в Баранівській ОТГ</a:t>
            </a:r>
            <a:r>
              <a:rPr lang="uk" sz="1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25"/>
          <p:cNvSpPr txBox="1">
            <a:spLocks noGrp="1"/>
          </p:cNvSpPr>
          <p:nvPr>
            <p:ph type="body" idx="1"/>
          </p:nvPr>
        </p:nvSpPr>
        <p:spPr>
          <a:xfrm>
            <a:off x="614975" y="1942625"/>
            <a:ext cx="3550200" cy="1314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6" name="Google Shape;18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2104475"/>
            <a:ext cx="3933825" cy="141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34888" y="2047875"/>
            <a:ext cx="3457575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25500" y="3191888"/>
            <a:ext cx="1476375" cy="141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87850" y="4556275"/>
            <a:ext cx="1779175" cy="59305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5"/>
          <p:cNvSpPr txBox="1"/>
          <p:nvPr/>
        </p:nvSpPr>
        <p:spPr>
          <a:xfrm>
            <a:off x="2167025" y="4611125"/>
            <a:ext cx="75606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Проект </a:t>
            </a:r>
            <a:r>
              <a:rPr lang="uk" sz="1200">
                <a:solidFill>
                  <a:schemeClr val="dk1"/>
                </a:solidFill>
              </a:rPr>
              <a:t>«</a:t>
            </a:r>
            <a:r>
              <a:rPr lang="uk" sz="1200" b="1">
                <a:solidFill>
                  <a:schemeClr val="dk1"/>
                </a:solidFill>
              </a:rPr>
              <a:t>Молодіжний кластер органічного бізнесу Баранівської міської ОТГ</a:t>
            </a:r>
            <a:r>
              <a:rPr lang="uk" sz="1200">
                <a:solidFill>
                  <a:schemeClr val="dk1"/>
                </a:solidFill>
              </a:rPr>
              <a:t>»</a:t>
            </a:r>
            <a:r>
              <a:rPr lang="uk" sz="1200" b="1">
                <a:solidFill>
                  <a:schemeClr val="dk1"/>
                </a:solidFill>
              </a:rPr>
              <a:t> </a:t>
            </a: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реалізується за фінансової підтримки Європейського Союзу</a:t>
            </a:r>
            <a:endParaRPr sz="1200" b="1">
              <a:solidFill>
                <a:schemeClr val="dk1"/>
              </a:solidFill>
            </a:endParaRPr>
          </a:p>
        </p:txBody>
      </p:sp>
      <p:pic>
        <p:nvPicPr>
          <p:cNvPr id="191" name="Google Shape;191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652563" y="3296675"/>
            <a:ext cx="1933575" cy="131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6"/>
          <p:cNvSpPr txBox="1">
            <a:spLocks noGrp="1"/>
          </p:cNvSpPr>
          <p:nvPr>
            <p:ph type="title"/>
          </p:nvPr>
        </p:nvSpPr>
        <p:spPr>
          <a:xfrm>
            <a:off x="457200" y="205975"/>
            <a:ext cx="8229600" cy="1527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36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Сформовано  три основних принципи:</a:t>
            </a:r>
            <a:endParaRPr sz="36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26"/>
          <p:cNvSpPr txBox="1">
            <a:spLocks noGrp="1"/>
          </p:cNvSpPr>
          <p:nvPr>
            <p:ph type="body" idx="1"/>
          </p:nvPr>
        </p:nvSpPr>
        <p:spPr>
          <a:xfrm>
            <a:off x="457200" y="1252275"/>
            <a:ext cx="8229600" cy="2716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3000">
                <a:latin typeface="Times New Roman"/>
                <a:ea typeface="Times New Roman"/>
                <a:cs typeface="Times New Roman"/>
                <a:sym typeface="Times New Roman"/>
              </a:rPr>
              <a:t>Сучасній дитині потрібно:</a:t>
            </a: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Times New Roman"/>
              <a:buChar char="•"/>
            </a:pPr>
            <a:r>
              <a:rPr lang="uk" sz="3000">
                <a:latin typeface="Times New Roman"/>
                <a:ea typeface="Times New Roman"/>
                <a:cs typeface="Times New Roman"/>
                <a:sym typeface="Times New Roman"/>
              </a:rPr>
              <a:t>Сучасний  зміст  освіти</a:t>
            </a: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Times New Roman"/>
              <a:buChar char="•"/>
            </a:pPr>
            <a:r>
              <a:rPr lang="uk" sz="3000">
                <a:latin typeface="Times New Roman"/>
                <a:ea typeface="Times New Roman"/>
                <a:cs typeface="Times New Roman"/>
                <a:sym typeface="Times New Roman"/>
              </a:rPr>
              <a:t>Сучасні вчителі</a:t>
            </a: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Font typeface="Times New Roman"/>
              <a:buChar char="•"/>
            </a:pPr>
            <a:r>
              <a:rPr lang="uk" sz="3000">
                <a:latin typeface="Times New Roman"/>
                <a:ea typeface="Times New Roman"/>
                <a:cs typeface="Times New Roman"/>
                <a:sym typeface="Times New Roman"/>
              </a:rPr>
              <a:t>Сучасне обладнання</a:t>
            </a: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98" name="Google Shape;19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850" y="4496350"/>
            <a:ext cx="1779175" cy="59305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6"/>
          <p:cNvSpPr txBox="1"/>
          <p:nvPr/>
        </p:nvSpPr>
        <p:spPr>
          <a:xfrm>
            <a:off x="2177025" y="4528275"/>
            <a:ext cx="6282300" cy="5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Проект </a:t>
            </a:r>
            <a:r>
              <a:rPr lang="uk" sz="1200">
                <a:solidFill>
                  <a:schemeClr val="dk1"/>
                </a:solidFill>
              </a:rPr>
              <a:t>«</a:t>
            </a:r>
            <a:r>
              <a:rPr lang="uk" sz="1200" b="1">
                <a:solidFill>
                  <a:schemeClr val="dk1"/>
                </a:solidFill>
              </a:rPr>
              <a:t>Молодіжний кластер органічного бізнесу Баранівської міської ОТГ</a:t>
            </a:r>
            <a:r>
              <a:rPr lang="uk" sz="1200">
                <a:solidFill>
                  <a:schemeClr val="dk1"/>
                </a:solidFill>
              </a:rPr>
              <a:t>»</a:t>
            </a:r>
            <a:r>
              <a:rPr lang="uk" sz="1200" b="1">
                <a:solidFill>
                  <a:schemeClr val="dk1"/>
                </a:solidFill>
              </a:rPr>
              <a:t> </a:t>
            </a: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реалізується за фінансової підтримки Європейського Союзу</a:t>
            </a:r>
            <a:endParaRPr sz="12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7"/>
          <p:cNvSpPr txBox="1">
            <a:spLocks noGrp="1"/>
          </p:cNvSpPr>
          <p:nvPr>
            <p:ph type="title"/>
          </p:nvPr>
        </p:nvSpPr>
        <p:spPr>
          <a:xfrm>
            <a:off x="1345450" y="325375"/>
            <a:ext cx="7341000" cy="738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0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Інституційною основою став новий формат освітнього закладу - Баранівський міжшкільний ресурсний центр</a:t>
            </a:r>
            <a:endParaRPr sz="20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27"/>
          <p:cNvSpPr txBox="1">
            <a:spLocks noGrp="1"/>
          </p:cNvSpPr>
          <p:nvPr>
            <p:ph type="body" idx="1"/>
          </p:nvPr>
        </p:nvSpPr>
        <p:spPr>
          <a:xfrm>
            <a:off x="3105900" y="1200150"/>
            <a:ext cx="4406100" cy="2361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6" name="Google Shape;20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28450" cy="1313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78900" y="687437"/>
            <a:ext cx="5674096" cy="3768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7850" y="4556275"/>
            <a:ext cx="1779175" cy="59305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7"/>
          <p:cNvSpPr txBox="1"/>
          <p:nvPr/>
        </p:nvSpPr>
        <p:spPr>
          <a:xfrm>
            <a:off x="2167025" y="4556275"/>
            <a:ext cx="6124500" cy="6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Проект </a:t>
            </a:r>
            <a:r>
              <a:rPr lang="uk" sz="1200">
                <a:solidFill>
                  <a:schemeClr val="dk1"/>
                </a:solidFill>
              </a:rPr>
              <a:t>«</a:t>
            </a:r>
            <a:r>
              <a:rPr lang="uk" sz="1200" b="1">
                <a:solidFill>
                  <a:schemeClr val="dk1"/>
                </a:solidFill>
              </a:rPr>
              <a:t>Молодіжний кластер органічного бізнесу Баранівської міської ОТГ</a:t>
            </a:r>
            <a:r>
              <a:rPr lang="uk" sz="1200">
                <a:solidFill>
                  <a:schemeClr val="dk1"/>
                </a:solidFill>
              </a:rPr>
              <a:t>»</a:t>
            </a:r>
            <a:r>
              <a:rPr lang="uk" sz="1200" b="1">
                <a:solidFill>
                  <a:schemeClr val="dk1"/>
                </a:solidFill>
              </a:rPr>
              <a:t> </a:t>
            </a: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реалізується за фінансової підтримки Європейського Союзу</a:t>
            </a:r>
            <a:endParaRPr sz="12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8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783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40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Що  зробили?</a:t>
            </a:r>
            <a:endParaRPr sz="40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40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Швейний коворкінг</a:t>
            </a:r>
            <a:endParaRPr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5" name="Google Shape;215;p28"/>
          <p:cNvSpPr txBox="1">
            <a:spLocks noGrp="1"/>
          </p:cNvSpPr>
          <p:nvPr>
            <p:ph type="body" idx="1"/>
          </p:nvPr>
        </p:nvSpPr>
        <p:spPr>
          <a:xfrm>
            <a:off x="457200" y="828588"/>
            <a:ext cx="8229600" cy="3486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uk"/>
              <a:t>Було:                                   Стало:</a:t>
            </a:r>
            <a:endParaRPr/>
          </a:p>
        </p:txBody>
      </p:sp>
      <p:pic>
        <p:nvPicPr>
          <p:cNvPr id="216" name="Google Shape;21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1704975"/>
            <a:ext cx="4057650" cy="270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29150" y="1704975"/>
            <a:ext cx="4057650" cy="270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7850" y="4556275"/>
            <a:ext cx="1779175" cy="59305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8"/>
          <p:cNvSpPr txBox="1"/>
          <p:nvPr/>
        </p:nvSpPr>
        <p:spPr>
          <a:xfrm>
            <a:off x="2167025" y="4556250"/>
            <a:ext cx="6519900" cy="5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Проект </a:t>
            </a:r>
            <a:r>
              <a:rPr lang="uk" sz="1200">
                <a:solidFill>
                  <a:schemeClr val="dk1"/>
                </a:solidFill>
              </a:rPr>
              <a:t>«</a:t>
            </a:r>
            <a:r>
              <a:rPr lang="uk" sz="1200" b="1">
                <a:solidFill>
                  <a:schemeClr val="dk1"/>
                </a:solidFill>
              </a:rPr>
              <a:t>Молодіжний кластер органічного бізнесу Баранівської міської ОТГ</a:t>
            </a:r>
            <a:r>
              <a:rPr lang="uk" sz="1200">
                <a:solidFill>
                  <a:schemeClr val="dk1"/>
                </a:solidFill>
              </a:rPr>
              <a:t>»</a:t>
            </a:r>
            <a:r>
              <a:rPr lang="uk" sz="1200" b="1">
                <a:solidFill>
                  <a:schemeClr val="dk1"/>
                </a:solidFill>
              </a:rPr>
              <a:t> </a:t>
            </a: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реалізується за фінансової підтримки Європейського Союзу</a:t>
            </a:r>
            <a:endParaRPr sz="12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9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754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Технічний коворкінг</a:t>
            </a:r>
            <a:endParaRPr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5" name="Google Shape;225;p29"/>
          <p:cNvSpPr txBox="1">
            <a:spLocks noGrp="1"/>
          </p:cNvSpPr>
          <p:nvPr>
            <p:ph type="body" idx="1"/>
          </p:nvPr>
        </p:nvSpPr>
        <p:spPr>
          <a:xfrm>
            <a:off x="457200" y="754800"/>
            <a:ext cx="8229600" cy="384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uk"/>
              <a:t>Було:                                   Стало:</a:t>
            </a:r>
            <a:endParaRPr/>
          </a:p>
        </p:txBody>
      </p:sp>
      <p:pic>
        <p:nvPicPr>
          <p:cNvPr id="226" name="Google Shape;22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1564250"/>
            <a:ext cx="4019550" cy="266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29150" y="1549963"/>
            <a:ext cx="4057650" cy="269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7850" y="4556275"/>
            <a:ext cx="1779175" cy="59305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29"/>
          <p:cNvSpPr txBox="1"/>
          <p:nvPr/>
        </p:nvSpPr>
        <p:spPr>
          <a:xfrm>
            <a:off x="2167025" y="4556250"/>
            <a:ext cx="6513300" cy="5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Проект </a:t>
            </a:r>
            <a:r>
              <a:rPr lang="uk" sz="1200">
                <a:solidFill>
                  <a:schemeClr val="dk1"/>
                </a:solidFill>
              </a:rPr>
              <a:t>«</a:t>
            </a:r>
            <a:r>
              <a:rPr lang="uk" sz="1200" b="1">
                <a:solidFill>
                  <a:schemeClr val="dk1"/>
                </a:solidFill>
              </a:rPr>
              <a:t>Молодіжний кластер органічного бізнесу Баранівської міської ОТГ</a:t>
            </a:r>
            <a:r>
              <a:rPr lang="uk" sz="1200">
                <a:solidFill>
                  <a:schemeClr val="dk1"/>
                </a:solidFill>
              </a:rPr>
              <a:t>»</a:t>
            </a:r>
            <a:r>
              <a:rPr lang="uk" sz="1200" b="1">
                <a:solidFill>
                  <a:schemeClr val="dk1"/>
                </a:solidFill>
              </a:rPr>
              <a:t> </a:t>
            </a: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реалізується за фінансової підтримки Європейського Союзу</a:t>
            </a:r>
            <a:endParaRPr sz="12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0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552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Обладнання</a:t>
            </a:r>
            <a:endParaRPr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5" name="Google Shape;235;p30"/>
          <p:cNvSpPr txBox="1">
            <a:spLocks noGrp="1"/>
          </p:cNvSpPr>
          <p:nvPr>
            <p:ph type="body" idx="1"/>
          </p:nvPr>
        </p:nvSpPr>
        <p:spPr>
          <a:xfrm>
            <a:off x="2059675" y="1156000"/>
            <a:ext cx="5024700" cy="339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6" name="Google Shape;23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59699" y="586574"/>
            <a:ext cx="5024624" cy="397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7850" y="4556275"/>
            <a:ext cx="1779175" cy="59305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30"/>
          <p:cNvSpPr txBox="1"/>
          <p:nvPr/>
        </p:nvSpPr>
        <p:spPr>
          <a:xfrm>
            <a:off x="2167025" y="4556250"/>
            <a:ext cx="6135300" cy="5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Проект </a:t>
            </a:r>
            <a:r>
              <a:rPr lang="uk" sz="1200">
                <a:solidFill>
                  <a:schemeClr val="dk1"/>
                </a:solidFill>
              </a:rPr>
              <a:t>«</a:t>
            </a:r>
            <a:r>
              <a:rPr lang="uk" sz="1200" b="1">
                <a:solidFill>
                  <a:schemeClr val="dk1"/>
                </a:solidFill>
              </a:rPr>
              <a:t>Молодіжний кластер органічного бізнесу Баранівської міської ОТГ</a:t>
            </a:r>
            <a:r>
              <a:rPr lang="uk" sz="1200">
                <a:solidFill>
                  <a:schemeClr val="dk1"/>
                </a:solidFill>
              </a:rPr>
              <a:t>»</a:t>
            </a:r>
            <a:r>
              <a:rPr lang="uk" sz="1200" b="1">
                <a:solidFill>
                  <a:schemeClr val="dk1"/>
                </a:solidFill>
              </a:rPr>
              <a:t> </a:t>
            </a: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реалізується за фінансової підтримки Європейського Союзу</a:t>
            </a:r>
            <a:endParaRPr sz="12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1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640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Майстер-класи</a:t>
            </a:r>
            <a:endParaRPr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4" name="Google Shape;244;p31"/>
          <p:cNvSpPr txBox="1">
            <a:spLocks noGrp="1"/>
          </p:cNvSpPr>
          <p:nvPr>
            <p:ph type="body" idx="1"/>
          </p:nvPr>
        </p:nvSpPr>
        <p:spPr>
          <a:xfrm>
            <a:off x="1933575" y="1200150"/>
            <a:ext cx="5277000" cy="339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5" name="Google Shape;24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56525" y="600063"/>
            <a:ext cx="5410200" cy="454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175" y="601260"/>
            <a:ext cx="5410201" cy="4541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ЦІЛІ: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93" name="Google Shape;93;p14"/>
          <p:cNvSpPr txBox="1">
            <a:spLocks noGrp="1"/>
          </p:cNvSpPr>
          <p:nvPr>
            <p:ph type="body" idx="1"/>
          </p:nvPr>
        </p:nvSpPr>
        <p:spPr>
          <a:xfrm>
            <a:off x="457200" y="912675"/>
            <a:ext cx="8229600" cy="3332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uk" sz="2000">
                <a:latin typeface="Times New Roman"/>
                <a:ea typeface="Times New Roman"/>
                <a:cs typeface="Times New Roman"/>
                <a:sym typeface="Times New Roman"/>
              </a:rPr>
              <a:t>Створення сприятливого для інвестування кластеру органічного бізнесу із оновленою фізичною та соціальною інфраструктурою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Times New Roman"/>
              <a:buChar char="•"/>
            </a:pPr>
            <a:r>
              <a:rPr lang="uk" sz="2000">
                <a:latin typeface="Times New Roman"/>
                <a:ea typeface="Times New Roman"/>
                <a:cs typeface="Times New Roman"/>
                <a:sym typeface="Times New Roman"/>
              </a:rPr>
              <a:t>Збільшення спроможності місцевих органів самоврядування та представників бізнесу з метою планування та реалізації заходів з місцевого економічного розвитку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Times New Roman"/>
              <a:buChar char="•"/>
            </a:pPr>
            <a:r>
              <a:rPr lang="uk" sz="2000">
                <a:latin typeface="Times New Roman"/>
                <a:ea typeface="Times New Roman"/>
                <a:cs typeface="Times New Roman"/>
                <a:sym typeface="Times New Roman"/>
              </a:rPr>
              <a:t>Долучення молоді до місцевого економічного розвитку внаслідок перегляду навчальних програм шкіл та технікумів в частині зосередження на пріоритетності молодіжного бізнесу та органічного виробництва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4" name="Google Shape;9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925" y="4484225"/>
            <a:ext cx="1779175" cy="59305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4"/>
          <p:cNvSpPr txBox="1"/>
          <p:nvPr/>
        </p:nvSpPr>
        <p:spPr>
          <a:xfrm>
            <a:off x="1968300" y="4460650"/>
            <a:ext cx="67881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Проект </a:t>
            </a:r>
            <a:r>
              <a:rPr lang="uk" sz="1200">
                <a:solidFill>
                  <a:schemeClr val="dk1"/>
                </a:solidFill>
              </a:rPr>
              <a:t>«</a:t>
            </a:r>
            <a:r>
              <a:rPr lang="uk" sz="1200" b="1">
                <a:solidFill>
                  <a:schemeClr val="dk1"/>
                </a:solidFill>
              </a:rPr>
              <a:t>Молодіжний кластер органічного бізнесу Баранівської міської ОТГ</a:t>
            </a:r>
            <a:r>
              <a:rPr lang="uk" sz="1200">
                <a:solidFill>
                  <a:schemeClr val="dk1"/>
                </a:solidFill>
              </a:rPr>
              <a:t>»</a:t>
            </a:r>
            <a:r>
              <a:rPr lang="uk" sz="1200" b="1">
                <a:solidFill>
                  <a:schemeClr val="dk1"/>
                </a:solidFill>
              </a:rPr>
              <a:t> </a:t>
            </a: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реалізується за фінансової підтримки Європейського Союзу</a:t>
            </a:r>
            <a:endParaRPr sz="12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2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5253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Майстер-класи</a:t>
            </a:r>
            <a:endParaRPr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2" name="Google Shape;252;p32"/>
          <p:cNvSpPr txBox="1">
            <a:spLocks noGrp="1"/>
          </p:cNvSpPr>
          <p:nvPr>
            <p:ph type="body" idx="1"/>
          </p:nvPr>
        </p:nvSpPr>
        <p:spPr>
          <a:xfrm>
            <a:off x="1895475" y="1200150"/>
            <a:ext cx="5352900" cy="339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3" name="Google Shape;25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" y="525300"/>
            <a:ext cx="5495925" cy="461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48075" y="528517"/>
            <a:ext cx="5495925" cy="46116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3"/>
          <p:cNvSpPr txBox="1">
            <a:spLocks noGrp="1"/>
          </p:cNvSpPr>
          <p:nvPr>
            <p:ph type="title"/>
          </p:nvPr>
        </p:nvSpPr>
        <p:spPr>
          <a:xfrm>
            <a:off x="457275" y="0"/>
            <a:ext cx="8229600" cy="607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36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 D принтер</a:t>
            </a:r>
            <a:endParaRPr sz="36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0" name="Google Shape;260;p33"/>
          <p:cNvSpPr txBox="1">
            <a:spLocks noGrp="1"/>
          </p:cNvSpPr>
          <p:nvPr>
            <p:ph type="body" idx="1"/>
          </p:nvPr>
        </p:nvSpPr>
        <p:spPr>
          <a:xfrm>
            <a:off x="1923075" y="1200150"/>
            <a:ext cx="5298000" cy="339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1" name="Google Shape;26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23150" y="622962"/>
            <a:ext cx="5897860" cy="391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7850" y="4556275"/>
            <a:ext cx="1779175" cy="59305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33"/>
          <p:cNvSpPr txBox="1"/>
          <p:nvPr/>
        </p:nvSpPr>
        <p:spPr>
          <a:xfrm>
            <a:off x="2167025" y="4541250"/>
            <a:ext cx="6541200" cy="6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Проект </a:t>
            </a:r>
            <a:r>
              <a:rPr lang="uk" sz="1200">
                <a:solidFill>
                  <a:schemeClr val="dk1"/>
                </a:solidFill>
              </a:rPr>
              <a:t>«</a:t>
            </a:r>
            <a:r>
              <a:rPr lang="uk" sz="1200" b="1">
                <a:solidFill>
                  <a:schemeClr val="dk1"/>
                </a:solidFill>
              </a:rPr>
              <a:t>Молодіжний кластер органічного бізнесу Баранівської міської ОТГ</a:t>
            </a:r>
            <a:r>
              <a:rPr lang="uk" sz="1200">
                <a:solidFill>
                  <a:schemeClr val="dk1"/>
                </a:solidFill>
              </a:rPr>
              <a:t>»</a:t>
            </a:r>
            <a:r>
              <a:rPr lang="uk" sz="1200" b="1">
                <a:solidFill>
                  <a:schemeClr val="dk1"/>
                </a:solidFill>
              </a:rPr>
              <a:t> </a:t>
            </a: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реалізується за фінансової підтримки Європейського Союзу</a:t>
            </a:r>
            <a:endParaRPr sz="12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4"/>
          <p:cNvSpPr txBox="1">
            <a:spLocks noGrp="1"/>
          </p:cNvSpPr>
          <p:nvPr>
            <p:ph type="title"/>
          </p:nvPr>
        </p:nvSpPr>
        <p:spPr>
          <a:xfrm>
            <a:off x="457200" y="505150"/>
            <a:ext cx="8229600" cy="423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8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Майстер клас з робототехніки</a:t>
            </a:r>
            <a:endParaRPr sz="28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34"/>
          <p:cNvSpPr txBox="1">
            <a:spLocks noGrp="1"/>
          </p:cNvSpPr>
          <p:nvPr>
            <p:ph type="body" idx="1"/>
          </p:nvPr>
        </p:nvSpPr>
        <p:spPr>
          <a:xfrm>
            <a:off x="1495525" y="1200150"/>
            <a:ext cx="5842500" cy="339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70" name="Google Shape;27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5538" y="527000"/>
            <a:ext cx="7252922" cy="408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7850" y="4497125"/>
            <a:ext cx="1956628" cy="65220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34"/>
          <p:cNvSpPr txBox="1"/>
          <p:nvPr/>
        </p:nvSpPr>
        <p:spPr>
          <a:xfrm>
            <a:off x="2250275" y="4526700"/>
            <a:ext cx="63456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Проект </a:t>
            </a:r>
            <a:r>
              <a:rPr lang="uk" sz="1200">
                <a:solidFill>
                  <a:schemeClr val="dk1"/>
                </a:solidFill>
              </a:rPr>
              <a:t>«</a:t>
            </a:r>
            <a:r>
              <a:rPr lang="uk" sz="1200" b="1">
                <a:solidFill>
                  <a:schemeClr val="dk1"/>
                </a:solidFill>
              </a:rPr>
              <a:t>Молодіжний кластер органічного бізнесу Баранівської міської ОТГ</a:t>
            </a:r>
            <a:r>
              <a:rPr lang="uk" sz="1200">
                <a:solidFill>
                  <a:schemeClr val="dk1"/>
                </a:solidFill>
              </a:rPr>
              <a:t>»</a:t>
            </a:r>
            <a:r>
              <a:rPr lang="uk" sz="1200" b="1">
                <a:solidFill>
                  <a:schemeClr val="dk1"/>
                </a:solidFill>
              </a:rPr>
              <a:t> </a:t>
            </a: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реалізується за фінансової підтримки Європейського Союзу</a:t>
            </a:r>
            <a:endParaRPr sz="12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5"/>
          <p:cNvSpPr txBox="1">
            <a:spLocks noGrp="1"/>
          </p:cNvSpPr>
          <p:nvPr>
            <p:ph type="title"/>
          </p:nvPr>
        </p:nvSpPr>
        <p:spPr>
          <a:xfrm>
            <a:off x="457200" y="588350"/>
            <a:ext cx="8229600" cy="3633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0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Безкоштовні гуртки для дівчат і хлопців 5-11 класів громади:</a:t>
            </a:r>
            <a:endParaRPr sz="20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0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 творча майстерня «Hand Made» • молодіжна студія «Тек Стиль»</a:t>
            </a:r>
            <a:endParaRPr sz="20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0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•«Моделювання та конструювання одягу»</a:t>
            </a:r>
            <a:endParaRPr sz="20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35"/>
          <p:cNvSpPr txBox="1">
            <a:spLocks noGrp="1"/>
          </p:cNvSpPr>
          <p:nvPr>
            <p:ph type="body" idx="1"/>
          </p:nvPr>
        </p:nvSpPr>
        <p:spPr>
          <a:xfrm>
            <a:off x="1900850" y="1200150"/>
            <a:ext cx="4878000" cy="339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79" name="Google Shape;279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2600" y="951662"/>
            <a:ext cx="6478801" cy="3648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7850" y="4556225"/>
            <a:ext cx="1779325" cy="59310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35"/>
          <p:cNvSpPr txBox="1"/>
          <p:nvPr/>
        </p:nvSpPr>
        <p:spPr>
          <a:xfrm>
            <a:off x="2167025" y="4556250"/>
            <a:ext cx="6345000" cy="5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Проект </a:t>
            </a:r>
            <a:r>
              <a:rPr lang="uk" sz="1200">
                <a:solidFill>
                  <a:schemeClr val="dk1"/>
                </a:solidFill>
              </a:rPr>
              <a:t>«</a:t>
            </a:r>
            <a:r>
              <a:rPr lang="uk" sz="1200" b="1">
                <a:solidFill>
                  <a:schemeClr val="dk1"/>
                </a:solidFill>
              </a:rPr>
              <a:t>Молодіжний кластер органічного бізнесу Баранівської міської ОТГ</a:t>
            </a:r>
            <a:r>
              <a:rPr lang="uk" sz="1200">
                <a:solidFill>
                  <a:schemeClr val="dk1"/>
                </a:solidFill>
              </a:rPr>
              <a:t>»</a:t>
            </a:r>
            <a:r>
              <a:rPr lang="uk" sz="1200" b="1">
                <a:solidFill>
                  <a:schemeClr val="dk1"/>
                </a:solidFill>
              </a:rPr>
              <a:t> </a:t>
            </a: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реалізується за фінансової підтримки Європейського Союзу</a:t>
            </a:r>
            <a:endParaRPr sz="12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6"/>
          <p:cNvSpPr txBox="1">
            <a:spLocks noGrp="1"/>
          </p:cNvSpPr>
          <p:nvPr>
            <p:ph type="title"/>
          </p:nvPr>
        </p:nvSpPr>
        <p:spPr>
          <a:xfrm>
            <a:off x="287425" y="295400"/>
            <a:ext cx="8229600" cy="94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0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Безкоштовні гуртки для дівчат і хлопців 5-11 класів громади:</a:t>
            </a:r>
            <a:endParaRPr sz="20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0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•«Майстри»</a:t>
            </a:r>
            <a:endParaRPr sz="20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36"/>
          <p:cNvSpPr txBox="1">
            <a:spLocks noGrp="1"/>
          </p:cNvSpPr>
          <p:nvPr>
            <p:ph type="body" idx="1"/>
          </p:nvPr>
        </p:nvSpPr>
        <p:spPr>
          <a:xfrm>
            <a:off x="1458550" y="1200150"/>
            <a:ext cx="6840900" cy="339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88" name="Google Shape;288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8546" y="734850"/>
            <a:ext cx="6840953" cy="385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4601300"/>
            <a:ext cx="1626623" cy="54220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36"/>
          <p:cNvSpPr txBox="1"/>
          <p:nvPr/>
        </p:nvSpPr>
        <p:spPr>
          <a:xfrm>
            <a:off x="2175025" y="4601350"/>
            <a:ext cx="6342000" cy="5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Проект </a:t>
            </a:r>
            <a:r>
              <a:rPr lang="uk" sz="1200">
                <a:solidFill>
                  <a:schemeClr val="dk1"/>
                </a:solidFill>
              </a:rPr>
              <a:t>«</a:t>
            </a:r>
            <a:r>
              <a:rPr lang="uk" sz="1200" b="1">
                <a:solidFill>
                  <a:schemeClr val="dk1"/>
                </a:solidFill>
              </a:rPr>
              <a:t>Молодіжний кластер органічного бізнесу Баранівської міської ОТГ</a:t>
            </a:r>
            <a:r>
              <a:rPr lang="uk" sz="1200">
                <a:solidFill>
                  <a:schemeClr val="dk1"/>
                </a:solidFill>
              </a:rPr>
              <a:t>»</a:t>
            </a:r>
            <a:r>
              <a:rPr lang="uk" sz="1200" b="1">
                <a:solidFill>
                  <a:schemeClr val="dk1"/>
                </a:solidFill>
              </a:rPr>
              <a:t> </a:t>
            </a: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реалізується за фінансової підтримки Європейського Союзу</a:t>
            </a:r>
            <a:endParaRPr sz="12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7"/>
          <p:cNvSpPr txBox="1">
            <a:spLocks noGrp="1"/>
          </p:cNvSpPr>
          <p:nvPr>
            <p:ph type="title"/>
          </p:nvPr>
        </p:nvSpPr>
        <p:spPr>
          <a:xfrm>
            <a:off x="457200" y="355326"/>
            <a:ext cx="8229600" cy="708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0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Безкоштовні гуртки для дівчат і хлопців 5-11 класів громади:</a:t>
            </a:r>
            <a:endParaRPr sz="20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0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•«3-D моделювання»</a:t>
            </a:r>
            <a:endParaRPr sz="20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3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7" name="Google Shape;29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1063313"/>
            <a:ext cx="2686050" cy="3305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12825" y="1083712"/>
            <a:ext cx="4896638" cy="3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" y="4601300"/>
            <a:ext cx="1626623" cy="542200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37"/>
          <p:cNvSpPr txBox="1"/>
          <p:nvPr/>
        </p:nvSpPr>
        <p:spPr>
          <a:xfrm>
            <a:off x="2127325" y="4601350"/>
            <a:ext cx="6559500" cy="5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Проект </a:t>
            </a:r>
            <a:r>
              <a:rPr lang="uk" sz="1200">
                <a:solidFill>
                  <a:schemeClr val="dk1"/>
                </a:solidFill>
              </a:rPr>
              <a:t>«</a:t>
            </a:r>
            <a:r>
              <a:rPr lang="uk" sz="1200" b="1">
                <a:solidFill>
                  <a:schemeClr val="dk1"/>
                </a:solidFill>
              </a:rPr>
              <a:t>Молодіжний кластер органічного бізнесу Баранівської міської ОТГ</a:t>
            </a:r>
            <a:r>
              <a:rPr lang="uk" sz="1200">
                <a:solidFill>
                  <a:schemeClr val="dk1"/>
                </a:solidFill>
              </a:rPr>
              <a:t>»</a:t>
            </a:r>
            <a:r>
              <a:rPr lang="uk" sz="1200" b="1">
                <a:solidFill>
                  <a:schemeClr val="dk1"/>
                </a:solidFill>
              </a:rPr>
              <a:t> </a:t>
            </a: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реалізується за фінансової підтримки Європейського Союзу</a:t>
            </a:r>
            <a:endParaRPr sz="12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0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Теплиця встановлена на подвір’ї Полянківської школи</a:t>
            </a:r>
            <a:endParaRPr sz="20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38"/>
          <p:cNvSpPr txBox="1">
            <a:spLocks noGrp="1"/>
          </p:cNvSpPr>
          <p:nvPr>
            <p:ph type="body" idx="1"/>
          </p:nvPr>
        </p:nvSpPr>
        <p:spPr>
          <a:xfrm>
            <a:off x="1219950" y="1235525"/>
            <a:ext cx="5649900" cy="339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7" name="Google Shape;30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87625" y="452050"/>
            <a:ext cx="5514551" cy="462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7850" y="4556275"/>
            <a:ext cx="1779175" cy="593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9"/>
          <p:cNvSpPr txBox="1">
            <a:spLocks noGrp="1"/>
          </p:cNvSpPr>
          <p:nvPr>
            <p:ph type="title"/>
          </p:nvPr>
        </p:nvSpPr>
        <p:spPr>
          <a:xfrm>
            <a:off x="457200" y="215500"/>
            <a:ext cx="8229600" cy="469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4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Для чого?</a:t>
            </a:r>
            <a:r>
              <a:rPr lang="uk" sz="2400" b="1">
                <a:latin typeface="Arial"/>
                <a:ea typeface="Arial"/>
                <a:cs typeface="Arial"/>
                <a:sym typeface="Arial"/>
              </a:rPr>
              <a:t> </a:t>
            </a:r>
            <a:endParaRPr sz="24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39"/>
          <p:cNvSpPr txBox="1">
            <a:spLocks noGrp="1"/>
          </p:cNvSpPr>
          <p:nvPr>
            <p:ph type="body" idx="1"/>
          </p:nvPr>
        </p:nvSpPr>
        <p:spPr>
          <a:xfrm>
            <a:off x="457200" y="685000"/>
            <a:ext cx="8229600" cy="3485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400"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uk" sz="2400">
                <a:latin typeface="Times New Roman"/>
                <a:ea typeface="Times New Roman"/>
                <a:cs typeface="Times New Roman"/>
                <a:sym typeface="Times New Roman"/>
              </a:rPr>
              <a:t>Оптимальне використання усіх ресурсів (приміщення, обладнання, устаткування)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400">
                <a:latin typeface="Times New Roman"/>
                <a:ea typeface="Times New Roman"/>
                <a:cs typeface="Times New Roman"/>
                <a:sym typeface="Times New Roman"/>
              </a:rPr>
              <a:t>•Створення інтегрованого середовища між школярами, мешканцями та бізнесом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400">
                <a:latin typeface="Times New Roman"/>
                <a:ea typeface="Times New Roman"/>
                <a:cs typeface="Times New Roman"/>
                <a:sym typeface="Times New Roman"/>
              </a:rPr>
              <a:t>•Впровадження сучасних методів викладання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Times New Roman"/>
              <a:buChar char="•"/>
            </a:pPr>
            <a:r>
              <a:rPr lang="uk" sz="2400">
                <a:latin typeface="Times New Roman"/>
                <a:ea typeface="Times New Roman"/>
                <a:cs typeface="Times New Roman"/>
                <a:sym typeface="Times New Roman"/>
              </a:rPr>
              <a:t>Діти отримують практичний досвід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15" name="Google Shape;315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4601300"/>
            <a:ext cx="1626623" cy="542200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39"/>
          <p:cNvSpPr txBox="1"/>
          <p:nvPr/>
        </p:nvSpPr>
        <p:spPr>
          <a:xfrm>
            <a:off x="2177250" y="4601350"/>
            <a:ext cx="6841500" cy="5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Проект </a:t>
            </a:r>
            <a:r>
              <a:rPr lang="uk" sz="1200">
                <a:solidFill>
                  <a:schemeClr val="dk1"/>
                </a:solidFill>
              </a:rPr>
              <a:t>«</a:t>
            </a:r>
            <a:r>
              <a:rPr lang="uk" sz="1200" b="1">
                <a:solidFill>
                  <a:schemeClr val="dk1"/>
                </a:solidFill>
              </a:rPr>
              <a:t>Молодіжний кластер органічного бізнесу Баранівської міської ОТГ</a:t>
            </a:r>
            <a:r>
              <a:rPr lang="uk" sz="1200">
                <a:solidFill>
                  <a:schemeClr val="dk1"/>
                </a:solidFill>
              </a:rPr>
              <a:t>»</a:t>
            </a:r>
            <a:r>
              <a:rPr lang="uk" sz="1200" b="1">
                <a:solidFill>
                  <a:schemeClr val="dk1"/>
                </a:solidFill>
              </a:rPr>
              <a:t> </a:t>
            </a: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реалізується за фінансової підтримки Європейського Союзу</a:t>
            </a:r>
            <a:endParaRPr sz="12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0"/>
          <p:cNvSpPr txBox="1">
            <a:spLocks noGrp="1"/>
          </p:cNvSpPr>
          <p:nvPr>
            <p:ph type="title"/>
          </p:nvPr>
        </p:nvSpPr>
        <p:spPr>
          <a:xfrm>
            <a:off x="457200" y="125624"/>
            <a:ext cx="8229600" cy="1947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uk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Чим не є кворкінг                  </a:t>
            </a:r>
            <a:r>
              <a:rPr lang="uk" sz="2400" b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Чим є кворкінг</a:t>
            </a:r>
            <a:endParaRPr sz="2400" b="1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500" b="1">
              <a:solidFill>
                <a:srgbClr val="FF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40"/>
          <p:cNvSpPr txBox="1">
            <a:spLocks noGrp="1"/>
          </p:cNvSpPr>
          <p:nvPr>
            <p:ph type="body" idx="1"/>
          </p:nvPr>
        </p:nvSpPr>
        <p:spPr>
          <a:xfrm>
            <a:off x="457200" y="764825"/>
            <a:ext cx="4038600" cy="3205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400"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uk" sz="2400"/>
              <a:t>Приватною майстернею адміністрації  школи</a:t>
            </a:r>
            <a:endParaRPr sz="24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400"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uk" sz="2400"/>
              <a:t>Приватним підприємством влади</a:t>
            </a:r>
            <a:endParaRPr sz="24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400"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uk" sz="2400"/>
              <a:t>Місцем примусової технічної практики</a:t>
            </a:r>
            <a:endParaRPr sz="2400"/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40"/>
          <p:cNvSpPr txBox="1">
            <a:spLocks noGrp="1"/>
          </p:cNvSpPr>
          <p:nvPr>
            <p:ph type="body" idx="2"/>
          </p:nvPr>
        </p:nvSpPr>
        <p:spPr>
          <a:xfrm>
            <a:off x="4648200" y="764825"/>
            <a:ext cx="4038600" cy="3829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400"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uk" sz="2400"/>
              <a:t>Майстернею, де діти можуть творити речі ДЛЯ школи</a:t>
            </a:r>
            <a:endParaRPr sz="24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400"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uk" sz="2400"/>
              <a:t>Місцем, де діти створюють суспільно корисні речі для громади</a:t>
            </a:r>
            <a:endParaRPr sz="24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400"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uk" sz="2400"/>
              <a:t>Місцем  «народження»  самозайнятої молоді</a:t>
            </a:r>
            <a:endParaRPr sz="2400"/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40"/>
          <p:cNvSpPr txBox="1"/>
          <p:nvPr/>
        </p:nvSpPr>
        <p:spPr>
          <a:xfrm>
            <a:off x="2327075" y="4494325"/>
            <a:ext cx="6002400" cy="5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Проект </a:t>
            </a:r>
            <a:r>
              <a:rPr lang="uk" sz="1200">
                <a:solidFill>
                  <a:schemeClr val="dk1"/>
                </a:solidFill>
              </a:rPr>
              <a:t>«</a:t>
            </a:r>
            <a:r>
              <a:rPr lang="uk" sz="1200" b="1">
                <a:solidFill>
                  <a:schemeClr val="dk1"/>
                </a:solidFill>
              </a:rPr>
              <a:t>Молодіжний кластер органічного бізнесу Баранівської міської ОТГ</a:t>
            </a:r>
            <a:r>
              <a:rPr lang="uk" sz="1200">
                <a:solidFill>
                  <a:schemeClr val="dk1"/>
                </a:solidFill>
              </a:rPr>
              <a:t>»</a:t>
            </a:r>
            <a:r>
              <a:rPr lang="uk" sz="1200" b="1">
                <a:solidFill>
                  <a:schemeClr val="dk1"/>
                </a:solidFill>
              </a:rPr>
              <a:t> </a:t>
            </a: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реалізується за фінансової підтримки Європейського Союзу</a:t>
            </a:r>
            <a:endParaRPr sz="1200" b="1">
              <a:solidFill>
                <a:schemeClr val="dk1"/>
              </a:solidFill>
            </a:endParaRPr>
          </a:p>
        </p:txBody>
      </p:sp>
      <p:pic>
        <p:nvPicPr>
          <p:cNvPr id="325" name="Google Shape;325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150" y="4500725"/>
            <a:ext cx="1626623" cy="54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Що потрібно дітям для отримання підприємницьких навиків?</a:t>
            </a:r>
            <a:endParaRPr sz="24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1" name="Google Shape;331;p4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038600" cy="339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uk" sz="2400">
                <a:latin typeface="Times New Roman"/>
                <a:ea typeface="Times New Roman"/>
                <a:cs typeface="Times New Roman"/>
                <a:sym typeface="Times New Roman"/>
              </a:rPr>
              <a:t>•Навчання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uk" sz="2400">
                <a:latin typeface="Times New Roman"/>
                <a:ea typeface="Times New Roman"/>
                <a:cs typeface="Times New Roman"/>
                <a:sym typeface="Times New Roman"/>
              </a:rPr>
              <a:t>•Комплексний та системний підхід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uk" sz="2400">
                <a:latin typeface="Times New Roman"/>
                <a:ea typeface="Times New Roman"/>
                <a:cs typeface="Times New Roman"/>
                <a:sym typeface="Times New Roman"/>
              </a:rPr>
              <a:t>•Сучасні розумні наставники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400">
                <a:latin typeface="Times New Roman"/>
                <a:ea typeface="Times New Roman"/>
                <a:cs typeface="Times New Roman"/>
                <a:sym typeface="Times New Roman"/>
              </a:rPr>
              <a:t>•Можливість та доступ до нетрадиційної освіти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41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038600" cy="339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400"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uk" sz="2400">
                <a:latin typeface="Times New Roman"/>
                <a:ea typeface="Times New Roman"/>
                <a:cs typeface="Times New Roman"/>
                <a:sym typeface="Times New Roman"/>
              </a:rPr>
              <a:t>Віра у себе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400">
                <a:latin typeface="Times New Roman"/>
                <a:ea typeface="Times New Roman"/>
                <a:cs typeface="Times New Roman"/>
                <a:sym typeface="Times New Roman"/>
              </a:rPr>
              <a:t>•Можливість самореалізації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400">
                <a:latin typeface="Times New Roman"/>
                <a:ea typeface="Times New Roman"/>
                <a:cs typeface="Times New Roman"/>
                <a:sym typeface="Times New Roman"/>
              </a:rPr>
              <a:t>•Розвиток лідерських якостей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400">
                <a:latin typeface="Times New Roman"/>
                <a:ea typeface="Times New Roman"/>
                <a:cs typeface="Times New Roman"/>
                <a:sym typeface="Times New Roman"/>
              </a:rPr>
              <a:t>•Вміння працювати з командою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3" name="Google Shape;333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4512400"/>
            <a:ext cx="1779175" cy="593050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41"/>
          <p:cNvSpPr txBox="1"/>
          <p:nvPr/>
        </p:nvSpPr>
        <p:spPr>
          <a:xfrm>
            <a:off x="2376975" y="4512375"/>
            <a:ext cx="6132300" cy="5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Проект </a:t>
            </a:r>
            <a:r>
              <a:rPr lang="uk" sz="1200">
                <a:solidFill>
                  <a:schemeClr val="dk1"/>
                </a:solidFill>
              </a:rPr>
              <a:t>«</a:t>
            </a:r>
            <a:r>
              <a:rPr lang="uk" sz="1200" b="1">
                <a:solidFill>
                  <a:schemeClr val="dk1"/>
                </a:solidFill>
              </a:rPr>
              <a:t>Молодіжний кластер органічного бізнесу Баранівської міської ОТГ</a:t>
            </a:r>
            <a:r>
              <a:rPr lang="uk" sz="1200">
                <a:solidFill>
                  <a:schemeClr val="dk1"/>
                </a:solidFill>
              </a:rPr>
              <a:t>»</a:t>
            </a:r>
            <a:r>
              <a:rPr lang="uk" sz="1200" b="1">
                <a:solidFill>
                  <a:schemeClr val="dk1"/>
                </a:solidFill>
              </a:rPr>
              <a:t> </a:t>
            </a: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реалізується за фінансової підтримки Європейського Союзу</a:t>
            </a:r>
            <a:endParaRPr sz="12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130 тис. євро передбачені на будівництво приміщення торгово-тренінгового центру</a:t>
            </a:r>
            <a:endParaRPr sz="20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1" name="Google Shape;101;p1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084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latin typeface="Arial"/>
                <a:ea typeface="Arial"/>
                <a:cs typeface="Arial"/>
                <a:sym typeface="Arial"/>
              </a:rPr>
              <a:t>                                                    Проект </a:t>
            </a:r>
            <a:r>
              <a:rPr lang="uk" sz="1200">
                <a:latin typeface="Arial"/>
                <a:ea typeface="Arial"/>
                <a:cs typeface="Arial"/>
                <a:sym typeface="Arial"/>
              </a:rPr>
              <a:t>«</a:t>
            </a:r>
            <a:r>
              <a:rPr lang="uk" sz="1200" b="1">
                <a:latin typeface="Arial"/>
                <a:ea typeface="Arial"/>
                <a:cs typeface="Arial"/>
                <a:sym typeface="Arial"/>
              </a:rPr>
              <a:t>Молодіжний кластер органічного бізнесу Баранівської міської ОТГ</a:t>
            </a:r>
            <a:r>
              <a:rPr lang="uk" sz="1200">
                <a:latin typeface="Arial"/>
                <a:ea typeface="Arial"/>
                <a:cs typeface="Arial"/>
                <a:sym typeface="Arial"/>
              </a:rPr>
              <a:t>»</a:t>
            </a:r>
            <a:r>
              <a:rPr lang="uk" sz="1200" b="1">
                <a:latin typeface="Arial"/>
                <a:ea typeface="Arial"/>
                <a:cs typeface="Arial"/>
                <a:sym typeface="Arial"/>
              </a:rPr>
              <a:t>                  </a:t>
            </a: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200" b="1">
                <a:latin typeface="Arial"/>
                <a:ea typeface="Arial"/>
                <a:cs typeface="Arial"/>
                <a:sym typeface="Arial"/>
              </a:rPr>
              <a:t>                                                    реалізується за фінансової підтримки Європейського Союзу</a:t>
            </a:r>
            <a:endParaRPr/>
          </a:p>
        </p:txBody>
      </p:sp>
      <p:pic>
        <p:nvPicPr>
          <p:cNvPr id="102" name="Google Shape;10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3825" y="969275"/>
            <a:ext cx="7916875" cy="312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6050" y="4550450"/>
            <a:ext cx="1779175" cy="593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2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509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>
                <a:latin typeface="Arial"/>
                <a:ea typeface="Arial"/>
                <a:cs typeface="Arial"/>
                <a:sym typeface="Arial"/>
              </a:rPr>
              <a:t>Курс </a:t>
            </a:r>
            <a:r>
              <a:rPr lang="uk" sz="2400">
                <a:solidFill>
                  <a:srgbClr val="1D2129"/>
                </a:solidFill>
                <a:latin typeface="Arial"/>
                <a:ea typeface="Arial"/>
                <a:cs typeface="Arial"/>
                <a:sym typeface="Arial"/>
              </a:rPr>
              <a:t>«</a:t>
            </a:r>
            <a:r>
              <a:rPr lang="uk" sz="2400">
                <a:latin typeface="Arial"/>
                <a:ea typeface="Arial"/>
                <a:cs typeface="Arial"/>
                <a:sym typeface="Arial"/>
              </a:rPr>
              <a:t>Підприємцем бути легко</a:t>
            </a:r>
            <a:r>
              <a:rPr lang="uk" sz="2400">
                <a:solidFill>
                  <a:srgbClr val="1D2129"/>
                </a:solidFill>
                <a:latin typeface="Arial"/>
                <a:ea typeface="Arial"/>
                <a:cs typeface="Arial"/>
                <a:sym typeface="Arial"/>
              </a:rPr>
              <a:t>»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Google Shape;340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6038" y="528550"/>
            <a:ext cx="5531926" cy="4148950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42"/>
          <p:cNvSpPr txBox="1"/>
          <p:nvPr/>
        </p:nvSpPr>
        <p:spPr>
          <a:xfrm>
            <a:off x="2222675" y="4617700"/>
            <a:ext cx="6176700" cy="5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Проект </a:t>
            </a:r>
            <a:r>
              <a:rPr lang="uk" sz="1200">
                <a:solidFill>
                  <a:schemeClr val="dk1"/>
                </a:solidFill>
              </a:rPr>
              <a:t>«</a:t>
            </a:r>
            <a:r>
              <a:rPr lang="uk" sz="1200" b="1">
                <a:solidFill>
                  <a:schemeClr val="dk1"/>
                </a:solidFill>
              </a:rPr>
              <a:t>Молодіжний кластер органічного бізнесу Баранівської міської ОТГ</a:t>
            </a:r>
            <a:r>
              <a:rPr lang="uk" sz="1200">
                <a:solidFill>
                  <a:schemeClr val="dk1"/>
                </a:solidFill>
              </a:rPr>
              <a:t>»</a:t>
            </a:r>
            <a:r>
              <a:rPr lang="uk" sz="1200" b="1">
                <a:solidFill>
                  <a:schemeClr val="dk1"/>
                </a:solidFill>
              </a:rPr>
              <a:t> </a:t>
            </a: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реалізується за фінансової підтримки Європейського Союзу</a:t>
            </a:r>
            <a:endParaRPr sz="1200" b="1">
              <a:solidFill>
                <a:schemeClr val="dk1"/>
              </a:solidFill>
            </a:endParaRPr>
          </a:p>
        </p:txBody>
      </p:sp>
      <p:pic>
        <p:nvPicPr>
          <p:cNvPr id="342" name="Google Shape;342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4601300"/>
            <a:ext cx="1626623" cy="54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4604" y="589043"/>
            <a:ext cx="5305329" cy="3978996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43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849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 b="1">
                <a:solidFill>
                  <a:srgbClr val="FF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В рамках Проекту підтримана ініціатива запуску гуртка «Шкільне телебачення Баранівської ОТГ» </a:t>
            </a:r>
            <a:endParaRPr sz="24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48" name="Google Shape;348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975" y="796328"/>
            <a:ext cx="5033760" cy="3775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56935" y="796328"/>
            <a:ext cx="2831492" cy="3775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7850" y="4571650"/>
            <a:ext cx="1733050" cy="577675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43"/>
          <p:cNvSpPr txBox="1"/>
          <p:nvPr/>
        </p:nvSpPr>
        <p:spPr>
          <a:xfrm>
            <a:off x="2120900" y="4571588"/>
            <a:ext cx="68514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Проект </a:t>
            </a:r>
            <a:r>
              <a:rPr lang="uk" sz="1200">
                <a:solidFill>
                  <a:schemeClr val="dk1"/>
                </a:solidFill>
              </a:rPr>
              <a:t>«</a:t>
            </a:r>
            <a:r>
              <a:rPr lang="uk" sz="1200" b="1">
                <a:solidFill>
                  <a:schemeClr val="dk1"/>
                </a:solidFill>
              </a:rPr>
              <a:t>Молодіжний кластер органічного бізнесу Баранівської міської ОТГ</a:t>
            </a:r>
            <a:r>
              <a:rPr lang="uk" sz="1200">
                <a:solidFill>
                  <a:schemeClr val="dk1"/>
                </a:solidFill>
              </a:rPr>
              <a:t>»</a:t>
            </a:r>
            <a:r>
              <a:rPr lang="uk" sz="1200" b="1">
                <a:solidFill>
                  <a:schemeClr val="dk1"/>
                </a:solidFill>
              </a:rPr>
              <a:t> </a:t>
            </a: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реалізується за фінансової підтримки Європейського Союзу</a:t>
            </a:r>
            <a:endParaRPr sz="1200" b="1">
              <a:solidFill>
                <a:schemeClr val="dk1"/>
              </a:solidFill>
            </a:endParaRPr>
          </a:p>
        </p:txBody>
      </p:sp>
      <p:pic>
        <p:nvPicPr>
          <p:cNvPr id="7" name="Рисунок 6" descr="48413044_2044592439166781_1530227071526109184_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6112" y="787652"/>
            <a:ext cx="2833734" cy="3778313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4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800" b="1">
                <a:solidFill>
                  <a:srgbClr val="FF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Еко-ролик, який зняли учні гуртка «Шкільне телебачення Баранівської ОТГ», зайняв друге місце в номінації соціальна реклама «Відео» у фіналі Першого всеукраїнського конкурсу соціальної реклами серед учнівської молоді «Waste Management </a:t>
            </a:r>
            <a:r>
              <a:rPr lang="uk" sz="1800" b="1" u="sng">
                <a:solidFill>
                  <a:srgbClr val="FF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School recycling</a:t>
            </a:r>
            <a:r>
              <a:rPr lang="uk" sz="1800" b="1">
                <a:solidFill>
                  <a:srgbClr val="FF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2019»</a:t>
            </a:r>
            <a:r>
              <a:rPr lang="uk" sz="1800">
                <a:solidFill>
                  <a:srgbClr val="1D2129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7" name="Google Shape;357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3875" y="1323300"/>
            <a:ext cx="4131350" cy="281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0" y="1323300"/>
            <a:ext cx="4417538" cy="281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44"/>
          <p:cNvSpPr txBox="1"/>
          <p:nvPr/>
        </p:nvSpPr>
        <p:spPr>
          <a:xfrm>
            <a:off x="2358050" y="4534275"/>
            <a:ext cx="6631500" cy="54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Проект </a:t>
            </a:r>
            <a:r>
              <a:rPr lang="uk" sz="1200">
                <a:solidFill>
                  <a:schemeClr val="dk1"/>
                </a:solidFill>
              </a:rPr>
              <a:t>«</a:t>
            </a:r>
            <a:r>
              <a:rPr lang="uk" sz="1200" b="1">
                <a:solidFill>
                  <a:schemeClr val="dk1"/>
                </a:solidFill>
              </a:rPr>
              <a:t>Молодіжний кластер органічного бізнесу Баранівської міської ОТГ</a:t>
            </a:r>
            <a:r>
              <a:rPr lang="uk" sz="1200">
                <a:solidFill>
                  <a:schemeClr val="dk1"/>
                </a:solidFill>
              </a:rPr>
              <a:t>»</a:t>
            </a:r>
            <a:r>
              <a:rPr lang="uk" sz="1200" b="1">
                <a:solidFill>
                  <a:schemeClr val="dk1"/>
                </a:solidFill>
              </a:rPr>
              <a:t> </a:t>
            </a: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реалізується за фінансової підтримки Європейського Союзу</a:t>
            </a:r>
            <a:endParaRPr sz="1200" b="1">
              <a:solidFill>
                <a:schemeClr val="dk1"/>
              </a:solidFill>
            </a:endParaRPr>
          </a:p>
        </p:txBody>
      </p:sp>
      <p:pic>
        <p:nvPicPr>
          <p:cNvPr id="360" name="Google Shape;360;p4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7200" y="4512400"/>
            <a:ext cx="1779175" cy="593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45"/>
          <p:cNvSpPr txBox="1">
            <a:spLocks noGrp="1"/>
          </p:cNvSpPr>
          <p:nvPr>
            <p:ph type="title"/>
          </p:nvPr>
        </p:nvSpPr>
        <p:spPr>
          <a:xfrm>
            <a:off x="148425" y="103950"/>
            <a:ext cx="3608400" cy="4591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000" b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 результаті активної промоційної кампанії за кошти Проекту втричі зросла кількість проектів, поданих мешканцями на Бюджет участі у 2018 році (19 проектів порівняно з 6 у 2017 р.). При цьому значну активність проявили села ОТГ (10 проектів у 2018 р. порівняно з 2 у 2017).</a:t>
            </a:r>
            <a:endParaRPr sz="2000" b="1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6" name="Google Shape;366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53624" y="0"/>
            <a:ext cx="5200075" cy="4359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4512400"/>
            <a:ext cx="1779175" cy="593050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45"/>
          <p:cNvSpPr txBox="1"/>
          <p:nvPr/>
        </p:nvSpPr>
        <p:spPr>
          <a:xfrm>
            <a:off x="2236375" y="4512375"/>
            <a:ext cx="6130200" cy="5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Проект </a:t>
            </a:r>
            <a:r>
              <a:rPr lang="uk" sz="1200">
                <a:solidFill>
                  <a:schemeClr val="dk1"/>
                </a:solidFill>
              </a:rPr>
              <a:t>«</a:t>
            </a:r>
            <a:r>
              <a:rPr lang="uk" sz="1200" b="1">
                <a:solidFill>
                  <a:schemeClr val="dk1"/>
                </a:solidFill>
              </a:rPr>
              <a:t>Молодіжний кластер органічного бізнесу Баранівської міської ОТГ</a:t>
            </a:r>
            <a:r>
              <a:rPr lang="uk" sz="1200">
                <a:solidFill>
                  <a:schemeClr val="dk1"/>
                </a:solidFill>
              </a:rPr>
              <a:t>»</a:t>
            </a:r>
            <a:r>
              <a:rPr lang="uk" sz="1200" b="1">
                <a:solidFill>
                  <a:schemeClr val="dk1"/>
                </a:solidFill>
              </a:rPr>
              <a:t> </a:t>
            </a: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реалізується за фінансової підтримки Європейського Союзу</a:t>
            </a:r>
            <a:endParaRPr/>
          </a:p>
        </p:txBody>
      </p:sp>
      <p:pic>
        <p:nvPicPr>
          <p:cNvPr id="6" name="Рисунок 5" descr="переможці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4071" y="117695"/>
            <a:ext cx="5237913" cy="4390931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46"/>
          <p:cNvSpPr txBox="1">
            <a:spLocks noGrp="1"/>
          </p:cNvSpPr>
          <p:nvPr>
            <p:ph type="title"/>
          </p:nvPr>
        </p:nvSpPr>
        <p:spPr>
          <a:xfrm>
            <a:off x="457200" y="830403"/>
            <a:ext cx="8229600" cy="3036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Дякую!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>
                <a:solidFill>
                  <a:srgbClr val="FF0000"/>
                </a:solidFill>
              </a:rPr>
              <a:t>Керівник проекту Оксана Загорська</a:t>
            </a:r>
            <a:endParaRPr sz="30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>
                <a:solidFill>
                  <a:srgbClr val="FF0000"/>
                </a:solidFill>
              </a:rPr>
              <a:t>тел. +380674108258</a:t>
            </a:r>
            <a:endParaRPr sz="30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>
                <a:solidFill>
                  <a:srgbClr val="FF0000"/>
                </a:solidFill>
              </a:rPr>
              <a:t>ozagorskaya@ukr.net</a:t>
            </a:r>
            <a:endParaRPr sz="3000">
              <a:solidFill>
                <a:srgbClr val="FF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74" name="Google Shape;374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4512400"/>
            <a:ext cx="1779175" cy="593050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46"/>
          <p:cNvSpPr txBox="1"/>
          <p:nvPr/>
        </p:nvSpPr>
        <p:spPr>
          <a:xfrm>
            <a:off x="2236375" y="4512375"/>
            <a:ext cx="6239100" cy="5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Проект </a:t>
            </a:r>
            <a:r>
              <a:rPr lang="uk" sz="1200">
                <a:solidFill>
                  <a:schemeClr val="dk1"/>
                </a:solidFill>
              </a:rPr>
              <a:t>«</a:t>
            </a:r>
            <a:r>
              <a:rPr lang="uk" sz="1200" b="1">
                <a:solidFill>
                  <a:schemeClr val="dk1"/>
                </a:solidFill>
              </a:rPr>
              <a:t>Молодіжний кластер органічного бізнесу Баранівської міської ОТГ</a:t>
            </a:r>
            <a:r>
              <a:rPr lang="uk" sz="1200">
                <a:solidFill>
                  <a:schemeClr val="dk1"/>
                </a:solidFill>
              </a:rPr>
              <a:t>»</a:t>
            </a:r>
            <a:r>
              <a:rPr lang="uk" sz="1200" b="1">
                <a:solidFill>
                  <a:schemeClr val="dk1"/>
                </a:solidFill>
              </a:rPr>
              <a:t> </a:t>
            </a: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реалізується за фінансової підтримки Європейського Союзу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Завершується будівництво нової ферми на 600 голів великої рогатої худоби, яку будує партер проекту ПП «Галекс-Агро»</a:t>
            </a:r>
            <a:endParaRPr sz="20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9" name="Google Shape;109;p16"/>
          <p:cNvSpPr txBox="1">
            <a:spLocks noGrp="1"/>
          </p:cNvSpPr>
          <p:nvPr>
            <p:ph type="body" idx="1"/>
          </p:nvPr>
        </p:nvSpPr>
        <p:spPr>
          <a:xfrm>
            <a:off x="254700" y="1695400"/>
            <a:ext cx="8377500" cy="2679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200" b="1">
                <a:latin typeface="Arial"/>
                <a:ea typeface="Arial"/>
                <a:cs typeface="Arial"/>
                <a:sym typeface="Arial"/>
              </a:rPr>
              <a:t>                                                        Проект </a:t>
            </a:r>
            <a:r>
              <a:rPr lang="uk" sz="1200">
                <a:latin typeface="Arial"/>
                <a:ea typeface="Arial"/>
                <a:cs typeface="Arial"/>
                <a:sym typeface="Arial"/>
              </a:rPr>
              <a:t>«</a:t>
            </a:r>
            <a:r>
              <a:rPr lang="uk" sz="1200" b="1">
                <a:latin typeface="Arial"/>
                <a:ea typeface="Arial"/>
                <a:cs typeface="Arial"/>
                <a:sym typeface="Arial"/>
              </a:rPr>
              <a:t>Молодіжний кластер органічного бізнесу Баранівської міської ОТГ</a:t>
            </a:r>
            <a:r>
              <a:rPr lang="uk" sz="1200">
                <a:latin typeface="Arial"/>
                <a:ea typeface="Arial"/>
                <a:cs typeface="Arial"/>
                <a:sym typeface="Arial"/>
              </a:rPr>
              <a:t>»</a:t>
            </a:r>
            <a:r>
              <a:rPr lang="uk" sz="1200" b="1">
                <a:latin typeface="Arial"/>
                <a:ea typeface="Arial"/>
                <a:cs typeface="Arial"/>
                <a:sym typeface="Arial"/>
              </a:rPr>
              <a:t>                  </a:t>
            </a: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200" b="1">
                <a:latin typeface="Arial"/>
                <a:ea typeface="Arial"/>
                <a:cs typeface="Arial"/>
                <a:sym typeface="Arial"/>
              </a:rPr>
              <a:t>                                                        реалізується за фінансової підтримки Європейського Союзу</a:t>
            </a:r>
            <a:endParaRPr/>
          </a:p>
        </p:txBody>
      </p:sp>
      <p:pic>
        <p:nvPicPr>
          <p:cNvPr id="110" name="Google Shape;11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762" y="1004650"/>
            <a:ext cx="7775374" cy="3525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5300" y="4550450"/>
            <a:ext cx="1779175" cy="593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 txBox="1">
            <a:spLocks noGrp="1"/>
          </p:cNvSpPr>
          <p:nvPr>
            <p:ph type="title"/>
          </p:nvPr>
        </p:nvSpPr>
        <p:spPr>
          <a:xfrm>
            <a:off x="367900" y="0"/>
            <a:ext cx="8150400" cy="10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16,7 тис. євро</a:t>
            </a:r>
            <a:endParaRPr sz="20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будівництво морозильного сховища для ягід (СОК «Комора»)</a:t>
            </a:r>
            <a:endParaRPr sz="20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160 тис. євро на будівництво міні-сироварні  (СОК «Мілка 2018»)</a:t>
            </a:r>
            <a:endParaRPr sz="20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7" name="Google Shape;117;p1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013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200" b="1">
                <a:latin typeface="Arial"/>
                <a:ea typeface="Arial"/>
                <a:cs typeface="Arial"/>
                <a:sym typeface="Arial"/>
              </a:rPr>
              <a:t>                                                    Проект </a:t>
            </a:r>
            <a:r>
              <a:rPr lang="uk" sz="1200">
                <a:latin typeface="Arial"/>
                <a:ea typeface="Arial"/>
                <a:cs typeface="Arial"/>
                <a:sym typeface="Arial"/>
              </a:rPr>
              <a:t>«</a:t>
            </a:r>
            <a:r>
              <a:rPr lang="uk" sz="1200" b="1">
                <a:latin typeface="Arial"/>
                <a:ea typeface="Arial"/>
                <a:cs typeface="Arial"/>
                <a:sym typeface="Arial"/>
              </a:rPr>
              <a:t>Молодіжний кластер органічного бізнесу Баранівської міської ОТГ</a:t>
            </a:r>
            <a:r>
              <a:rPr lang="uk" sz="1200">
                <a:latin typeface="Arial"/>
                <a:ea typeface="Arial"/>
                <a:cs typeface="Arial"/>
                <a:sym typeface="Arial"/>
              </a:rPr>
              <a:t>»</a:t>
            </a:r>
            <a:r>
              <a:rPr lang="uk" sz="1200" b="1">
                <a:latin typeface="Arial"/>
                <a:ea typeface="Arial"/>
                <a:cs typeface="Arial"/>
                <a:sym typeface="Arial"/>
              </a:rPr>
              <a:t>                  </a:t>
            </a: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200" b="1">
                <a:latin typeface="Arial"/>
                <a:ea typeface="Arial"/>
                <a:cs typeface="Arial"/>
                <a:sym typeface="Arial"/>
              </a:rPr>
              <a:t>                                                    реалізується за фінансової підтримки Європейського Союзу</a:t>
            </a:r>
            <a:endParaRPr/>
          </a:p>
        </p:txBody>
      </p:sp>
      <p:pic>
        <p:nvPicPr>
          <p:cNvPr id="118" name="Google Shape;11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6550" y="912675"/>
            <a:ext cx="7315500" cy="3013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7200" y="4303650"/>
            <a:ext cx="1779175" cy="593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Створені та розпочали діяльність</a:t>
            </a:r>
            <a:endParaRPr sz="2400" b="1">
              <a:solidFill>
                <a:srgbClr val="FF0000"/>
              </a:solidFill>
            </a:endParaRPr>
          </a:p>
        </p:txBody>
      </p:sp>
      <p:sp>
        <p:nvSpPr>
          <p:cNvPr id="125" name="Google Shape;125;p1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282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uk" sz="2000">
                <a:latin typeface="Arial"/>
                <a:ea typeface="Arial"/>
                <a:cs typeface="Arial"/>
                <a:sym typeface="Arial"/>
              </a:rPr>
              <a:t>Комунальна установа «Агенція місцевого органічного розвитку - АМОР»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uk" sz="2000">
                <a:latin typeface="Arial"/>
                <a:ea typeface="Arial"/>
                <a:cs typeface="Arial"/>
                <a:sym typeface="Arial"/>
              </a:rPr>
              <a:t>Ягідний, молочний, рибальський сільськогосподарські кооперативи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uk" sz="2000">
                <a:latin typeface="Arial"/>
                <a:ea typeface="Arial"/>
                <a:cs typeface="Arial"/>
                <a:sym typeface="Arial"/>
              </a:rPr>
              <a:t>Баранівський міжшкільний ресурсний центр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uk" sz="2000">
                <a:latin typeface="Arial"/>
                <a:ea typeface="Arial"/>
                <a:cs typeface="Arial"/>
                <a:sym typeface="Arial"/>
              </a:rPr>
              <a:t>Технічний, швейний, тепличний коворкінги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uk" sz="2000">
                <a:latin typeface="Arial"/>
                <a:ea typeface="Arial"/>
                <a:cs typeface="Arial"/>
                <a:sym typeface="Arial"/>
              </a:rPr>
              <a:t>Курс для старшокласників «Підприємцем бути легко»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uk" sz="2000">
                <a:latin typeface="Arial"/>
                <a:ea typeface="Arial"/>
                <a:cs typeface="Arial"/>
                <a:sym typeface="Arial"/>
              </a:rPr>
              <a:t>Шкільне телебачення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uk" sz="2000">
                <a:latin typeface="Arial"/>
                <a:ea typeface="Arial"/>
                <a:cs typeface="Arial"/>
                <a:sym typeface="Arial"/>
              </a:rPr>
              <a:t>Бюджет участі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200" b="1">
                <a:latin typeface="Arial"/>
                <a:ea typeface="Arial"/>
                <a:cs typeface="Arial"/>
                <a:sym typeface="Arial"/>
              </a:rPr>
              <a:t>                                                    Проект </a:t>
            </a:r>
            <a:r>
              <a:rPr lang="uk" sz="1200">
                <a:latin typeface="Arial"/>
                <a:ea typeface="Arial"/>
                <a:cs typeface="Arial"/>
                <a:sym typeface="Arial"/>
              </a:rPr>
              <a:t>«</a:t>
            </a:r>
            <a:r>
              <a:rPr lang="uk" sz="1200" b="1">
                <a:latin typeface="Arial"/>
                <a:ea typeface="Arial"/>
                <a:cs typeface="Arial"/>
                <a:sym typeface="Arial"/>
              </a:rPr>
              <a:t>Молодіжний кластер органічного бізнесу Баранівської міської ОТГ</a:t>
            </a:r>
            <a:r>
              <a:rPr lang="uk" sz="1200">
                <a:latin typeface="Arial"/>
                <a:ea typeface="Arial"/>
                <a:cs typeface="Arial"/>
                <a:sym typeface="Arial"/>
              </a:rPr>
              <a:t>»</a:t>
            </a:r>
            <a:r>
              <a:rPr lang="uk" sz="1200" b="1">
                <a:latin typeface="Arial"/>
                <a:ea typeface="Arial"/>
                <a:cs typeface="Arial"/>
                <a:sym typeface="Arial"/>
              </a:rPr>
              <a:t>                  </a:t>
            </a:r>
            <a:endParaRPr sz="12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200" b="1">
                <a:latin typeface="Arial"/>
                <a:ea typeface="Arial"/>
                <a:cs typeface="Arial"/>
                <a:sym typeface="Arial"/>
              </a:rPr>
              <a:t>                                                    реалізується за фінансової підтримки Європейського Союзу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" name="Google Shape;12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7250" y="4453475"/>
            <a:ext cx="1779175" cy="593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Розроблені та затверджені</a:t>
            </a:r>
            <a:endParaRPr sz="2400" b="1">
              <a:solidFill>
                <a:srgbClr val="FF0000"/>
              </a:solidFill>
            </a:endParaRPr>
          </a:p>
        </p:txBody>
      </p:sp>
      <p:sp>
        <p:nvSpPr>
          <p:cNvPr id="132" name="Google Shape;132;p19"/>
          <p:cNvSpPr txBox="1">
            <a:spLocks noGrp="1"/>
          </p:cNvSpPr>
          <p:nvPr>
            <p:ph type="body" idx="1"/>
          </p:nvPr>
        </p:nvSpPr>
        <p:spPr>
          <a:xfrm>
            <a:off x="132325" y="1063375"/>
            <a:ext cx="8596800" cy="3381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uk" sz="2400">
                <a:latin typeface="Arial"/>
                <a:ea typeface="Arial"/>
                <a:cs typeface="Arial"/>
                <a:sym typeface="Arial"/>
              </a:rPr>
              <a:t>План місцевого економічного розвитку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uk" sz="2400">
                <a:latin typeface="Arial"/>
                <a:ea typeface="Arial"/>
                <a:cs typeface="Arial"/>
                <a:sym typeface="Arial"/>
              </a:rPr>
              <a:t>Дорожня карта 2019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3" name="Google Shape;13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77875" y="1708825"/>
            <a:ext cx="4301576" cy="284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7850" y="4556275"/>
            <a:ext cx="1779175" cy="59305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9"/>
          <p:cNvSpPr txBox="1"/>
          <p:nvPr/>
        </p:nvSpPr>
        <p:spPr>
          <a:xfrm>
            <a:off x="2167025" y="4556250"/>
            <a:ext cx="6861300" cy="5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Проект </a:t>
            </a:r>
            <a:r>
              <a:rPr lang="uk" sz="1200">
                <a:solidFill>
                  <a:schemeClr val="dk1"/>
                </a:solidFill>
              </a:rPr>
              <a:t>«</a:t>
            </a:r>
            <a:r>
              <a:rPr lang="uk" sz="1200" b="1">
                <a:solidFill>
                  <a:schemeClr val="dk1"/>
                </a:solidFill>
              </a:rPr>
              <a:t>Молодіжний кластер органічного бізнесу Баранівської міської ОТГ</a:t>
            </a:r>
            <a:r>
              <a:rPr lang="uk" sz="1200">
                <a:solidFill>
                  <a:schemeClr val="dk1"/>
                </a:solidFill>
              </a:rPr>
              <a:t>»</a:t>
            </a:r>
            <a:r>
              <a:rPr lang="uk" sz="1200" b="1">
                <a:solidFill>
                  <a:schemeClr val="dk1"/>
                </a:solidFill>
              </a:rPr>
              <a:t> </a:t>
            </a: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реалізується за фінансової підтримки Європейського Союзу</a:t>
            </a:r>
            <a:endParaRPr sz="12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Як оцінити, чи на правильному ми шляху?</a:t>
            </a:r>
            <a:r>
              <a:rPr lang="uk"/>
              <a:t> </a:t>
            </a:r>
            <a:endParaRPr/>
          </a:p>
        </p:txBody>
      </p:sp>
      <p:sp>
        <p:nvSpPr>
          <p:cNvPr id="141" name="Google Shape;141;p2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000" b="1">
                <a:latin typeface="Cambria"/>
                <a:ea typeface="Cambria"/>
                <a:cs typeface="Cambria"/>
                <a:sym typeface="Cambria"/>
              </a:rPr>
              <a:t>Щойно ми завершили третю щорічну хвилю соціологічного опитування мешканців Баранівської ОТГ. </a:t>
            </a:r>
            <a:endParaRPr sz="2000" b="1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000" b="1">
                <a:latin typeface="Cambria"/>
                <a:ea typeface="Cambria"/>
                <a:cs typeface="Cambria"/>
                <a:sym typeface="Cambria"/>
              </a:rPr>
              <a:t>Перша проведена у квітні-травні 2017 року (562 респонденти) під час підготовки Стратегії.</a:t>
            </a:r>
            <a:endParaRPr sz="2000" b="1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000" b="1">
                <a:latin typeface="Cambria"/>
                <a:ea typeface="Cambria"/>
                <a:cs typeface="Cambria"/>
                <a:sym typeface="Cambria"/>
              </a:rPr>
              <a:t>Друга – у травні-червні 2018 р. (606 респондентів)</a:t>
            </a:r>
            <a:endParaRPr sz="2000" b="1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2000" b="1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У березні 2019 року опитано 625 респондентів у місті Баранівка та у всіх 12-ти старостатах ОТГ методом face-to-face, статистична похибка не перевищує </a:t>
            </a:r>
            <a:r>
              <a:rPr lang="uk" sz="2000" b="1">
                <a:latin typeface="Arial"/>
                <a:ea typeface="Arial"/>
                <a:cs typeface="Arial"/>
                <a:sym typeface="Arial"/>
              </a:rPr>
              <a:t>±4,0</a:t>
            </a:r>
            <a:r>
              <a:rPr lang="uk" sz="2000" b="1">
                <a:latin typeface="Cambria"/>
                <a:ea typeface="Cambria"/>
                <a:cs typeface="Cambria"/>
                <a:sym typeface="Cambria"/>
              </a:rPr>
              <a:t>%.</a:t>
            </a:r>
            <a:endParaRPr sz="2000" b="1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2" name="Google Shape;14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850" y="4556275"/>
            <a:ext cx="1779175" cy="59305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0"/>
          <p:cNvSpPr txBox="1"/>
          <p:nvPr/>
        </p:nvSpPr>
        <p:spPr>
          <a:xfrm>
            <a:off x="2167025" y="4556250"/>
            <a:ext cx="6736200" cy="5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Проект </a:t>
            </a:r>
            <a:r>
              <a:rPr lang="uk" sz="1200">
                <a:solidFill>
                  <a:schemeClr val="dk1"/>
                </a:solidFill>
              </a:rPr>
              <a:t>«</a:t>
            </a:r>
            <a:r>
              <a:rPr lang="uk" sz="1200" b="1">
                <a:solidFill>
                  <a:schemeClr val="dk1"/>
                </a:solidFill>
              </a:rPr>
              <a:t>Молодіжний кластер органічного бізнесу Баранівської міської ОТГ</a:t>
            </a:r>
            <a:r>
              <a:rPr lang="uk" sz="1200">
                <a:solidFill>
                  <a:schemeClr val="dk1"/>
                </a:solidFill>
              </a:rPr>
              <a:t>»</a:t>
            </a:r>
            <a:r>
              <a:rPr lang="uk" sz="1200" b="1">
                <a:solidFill>
                  <a:schemeClr val="dk1"/>
                </a:solidFill>
              </a:rPr>
              <a:t> </a:t>
            </a: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реалізується за фінансової підтримки Європейського Союзу</a:t>
            </a:r>
            <a:endParaRPr sz="12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1"/>
          <p:cNvSpPr txBox="1">
            <a:spLocks noGrp="1"/>
          </p:cNvSpPr>
          <p:nvPr>
            <p:ph type="title"/>
          </p:nvPr>
        </p:nvSpPr>
        <p:spPr>
          <a:xfrm>
            <a:off x="2424600" y="790825"/>
            <a:ext cx="3601800" cy="272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21"/>
          <p:cNvSpPr txBox="1">
            <a:spLocks noGrp="1"/>
          </p:cNvSpPr>
          <p:nvPr>
            <p:ph type="body" idx="1"/>
          </p:nvPr>
        </p:nvSpPr>
        <p:spPr>
          <a:xfrm>
            <a:off x="1051125" y="1200150"/>
            <a:ext cx="7146900" cy="2649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0" name="Google Shape;15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0099" y="0"/>
            <a:ext cx="7420026" cy="4466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7850" y="4556275"/>
            <a:ext cx="1779175" cy="59305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1"/>
          <p:cNvSpPr txBox="1"/>
          <p:nvPr/>
        </p:nvSpPr>
        <p:spPr>
          <a:xfrm>
            <a:off x="2167025" y="4556250"/>
            <a:ext cx="6030900" cy="5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Проект </a:t>
            </a:r>
            <a:r>
              <a:rPr lang="uk" sz="1200">
                <a:solidFill>
                  <a:schemeClr val="dk1"/>
                </a:solidFill>
              </a:rPr>
              <a:t>«</a:t>
            </a:r>
            <a:r>
              <a:rPr lang="uk" sz="1200" b="1">
                <a:solidFill>
                  <a:schemeClr val="dk1"/>
                </a:solidFill>
              </a:rPr>
              <a:t>Молодіжний кластер органічного бізнесу Баранівської міської ОТГ</a:t>
            </a:r>
            <a:r>
              <a:rPr lang="uk" sz="1200">
                <a:solidFill>
                  <a:schemeClr val="dk1"/>
                </a:solidFill>
              </a:rPr>
              <a:t>»</a:t>
            </a:r>
            <a:r>
              <a:rPr lang="uk" sz="1200" b="1">
                <a:solidFill>
                  <a:schemeClr val="dk1"/>
                </a:solidFill>
              </a:rPr>
              <a:t> </a:t>
            </a: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>
                <a:solidFill>
                  <a:schemeClr val="dk1"/>
                </a:solidFill>
              </a:rPr>
              <a:t>реалізується за фінансової підтримки Європейського Союзу</a:t>
            </a:r>
            <a:endParaRPr sz="1200"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1213</Words>
  <Application>Microsoft Office PowerPoint</Application>
  <PresentationFormat>Экран (16:9)</PresentationFormat>
  <Paragraphs>205</Paragraphs>
  <Slides>34</Slides>
  <Notes>34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ПРОЕКТ  «Молодіжний кластер органічного бізнесу Баранівської міської ОТГ»  реалізується за кошти гранту Європейського Союзу (795,8 тис. євро) </vt:lpstr>
      <vt:lpstr>ЦІЛІ:</vt:lpstr>
      <vt:lpstr>130 тис. євро передбачені на будівництво приміщення торгово-тренінгового центру</vt:lpstr>
      <vt:lpstr>Завершується будівництво нової ферми на 600 голів великої рогатої худоби, яку будує партер проекту ПП «Галекс-Агро»</vt:lpstr>
      <vt:lpstr>16,7 тис. євро на будівництво морозильного сховища для ягід (СОК «Комора») 160 тис. євро на будівництво міні-сироварні  (СОК «Мілка 2018»)</vt:lpstr>
      <vt:lpstr>Створені та розпочали діяльність</vt:lpstr>
      <vt:lpstr>Розроблені та затверджені</vt:lpstr>
      <vt:lpstr>Як оцінити, чи на правильному ми шляху? </vt:lpstr>
      <vt:lpstr>Слайд 9</vt:lpstr>
      <vt:lpstr>Оцінка результатів проекту ЄС у 2018 році</vt:lpstr>
      <vt:lpstr>Як БИ Ви загалом охарактеризували нашу громаду?</vt:lpstr>
      <vt:lpstr>Яких змін загалом у нашій громаді Ви очікуєте протягом наступних 12 місяців?</vt:lpstr>
      <vt:lpstr>У 2017 році започаткувався експеримент впровадження  сучасних змін у трудовому навчанні В якості пілотного проекту підтриманого МОН ідея публічних коворкінгів на базі шкіл, відкритих в т.ч. для всіх мешканців громади, зараз проходить апробацію в Баранівській ОТГ   </vt:lpstr>
      <vt:lpstr>Сформовано  три основних принципи: </vt:lpstr>
      <vt:lpstr>Інституційною основою став новий формат освітнього закладу - Баранівський міжшкільний ресурсний центр </vt:lpstr>
      <vt:lpstr>Що  зробили? Швейний коворкінг</vt:lpstr>
      <vt:lpstr>Технічний коворкінг</vt:lpstr>
      <vt:lpstr>Обладнання</vt:lpstr>
      <vt:lpstr>Майстер-класи</vt:lpstr>
      <vt:lpstr>Майстер-класи</vt:lpstr>
      <vt:lpstr>3 D принтер</vt:lpstr>
      <vt:lpstr>Майстер клас з робототехніки </vt:lpstr>
      <vt:lpstr>Безкоштовні гуртки для дівчат і хлопців 5-11 класів громади: • творча майстерня «Hand Made» • молодіжна студія «Тек Стиль» •«Моделювання та конструювання одягу» </vt:lpstr>
      <vt:lpstr>Безкоштовні гуртки для дівчат і хлопців 5-11 класів громади: •«Майстри» </vt:lpstr>
      <vt:lpstr>Безкоштовні гуртки для дівчат і хлопців 5-11 класів громади: •«3-D моделювання» </vt:lpstr>
      <vt:lpstr>Теплиця встановлена на подвір’ї Полянківської школи </vt:lpstr>
      <vt:lpstr>  Для чого?  </vt:lpstr>
      <vt:lpstr>Чим не є кворкінг                  Чим є кворкінг  </vt:lpstr>
      <vt:lpstr>Що потрібно дітям для отримання підприємницьких навиків?</vt:lpstr>
      <vt:lpstr>Курс «Підприємцем бути легко»</vt:lpstr>
      <vt:lpstr>В рамках Проекту підтримана ініціатива запуску гуртка «Шкільне телебачення Баранівської ОТГ» </vt:lpstr>
      <vt:lpstr>Еко-ролик, який зняли учні гуртка «Шкільне телебачення Баранівської ОТГ», зайняв друге місце в номінації соціальна реклама «Відео» у фіналі Першого всеукраїнського конкурсу соціальної реклами серед учнівської молоді «Waste Management School recycling 2019».</vt:lpstr>
      <vt:lpstr>У результаті активної промоційної кампанії за кошти Проекту втричі зросла кількість проектів, поданих мешканцями на Бюджет участі у 2018 році (19 проектів порівняно з 6 у 2017 р.). При цьому значну активність проявили села ОТГ (10 проектів у 2018 р. порівняно з 2 у 2017). </vt:lpstr>
      <vt:lpstr>  Дякую!    Керівник проекту Оксана Загорська тел. +380674108258 ozagorskaya@ukr.net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«Молодіжний кластер органічного бізнесу Баранівської міської ОТГ»  реалізується за кошти гранту Європейського Союзу (795,8 тис. євро) </dc:title>
  <dc:creator>Mada</dc:creator>
  <cp:lastModifiedBy>Mada</cp:lastModifiedBy>
  <cp:revision>1</cp:revision>
  <dcterms:modified xsi:type="dcterms:W3CDTF">2019-04-10T14:16:19Z</dcterms:modified>
</cp:coreProperties>
</file>