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870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57b9606309_9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57b9606309_9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7b9606309_9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7b9606309_9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57b9606309_9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57b9606309_9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7b9606309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57b9606309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7b9606309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7b9606309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7b9606309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7b9606309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57b960630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57b9606309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7b9606309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7b9606309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7b9606309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7b9606309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7b9606309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7b9606309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7b960630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7b9606309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7b9606309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7b9606309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7b9606309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7b9606309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7b9606309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7b9606309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7b9606309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7b9606309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7b9606309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7b9606309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7b9606309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7b9606309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57b9606309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57b9606309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7b960630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57b960630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57b9606309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57b9606309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7b9606309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7b9606309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7b9606309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7b9606309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7b9606309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7b9606309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57b9606309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57b9606309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57b9606309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57b9606309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57b9606309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57b9606309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62ba36ca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62ba36ca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7b960630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7b960630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7b9606309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7b9606309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7b9606309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7b9606309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7b960630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7b960630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7b9606309_9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7b9606309_9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7b9606309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7b9606309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 amt="24000"/>
          </a:blip>
          <a:tile tx="0" ty="0" sx="100006" sy="100006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choolrecyclingworld/?__tn__=K-R&amp;eid=ARBUdfKiuLWviG8rk5XAFvhoaaU7GXftc3Hu8F2vdkwPUZIJQ8s3yeIzJ7dMztlWSxQQ2E1wvnca-71F&amp;fref=mentions&amp;__xts__%5b0%5d=68.ARC0iQimamBXAS4AoaknCPmYMLsUzaJdbGVYThaQp5zoWV_fCjzIlBcSdN8IKbSe-XbNrMyGOGEhceiMQIDXhKPQ-9yIPQuln5v2e2PF04oFd-JUo2q4u6c0xmRyw12tEl-6BiYeoX4C-SP-46WR6PPZ2dEL_2fnXQP0nJwCNdq82R9WzJKa2cqm18hsw8p9rrBkB_zP40UY1ZmxsS93aXoA6N0a1HPh-fX0QcJeWdLDxrqMhFGXYFSoHrBlPn6eWmkpRyAqOCLT4bY-5LW_KWQiwL1P_vqUurQcA-pmIqnfbRosunx1KNLzz1F59r-4AxfcHORrCAE8i0ePrh6Q95o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685800" y="719101"/>
            <a:ext cx="7772400" cy="157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ПРОЕКТ</a:t>
            </a:r>
            <a:endParaRPr sz="26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«Молодіжний кластер органічного бізнесу Баранівської міської ОТГ» </a:t>
            </a:r>
            <a:endParaRPr sz="26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реалізується за кошти гранту Європейського Союзу </a:t>
            </a:r>
            <a:r>
              <a:rPr lang="uk" sz="2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(795,8 тис. євро)</a:t>
            </a:r>
            <a:endParaRPr sz="26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529800" y="2242950"/>
            <a:ext cx="8399700" cy="198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МЕТА</a:t>
            </a:r>
            <a:endParaRPr sz="2000" b="1"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економічне зростання Баранівської ОТГ на основі розбудови горизонтальних ділових зв’язків – так званого кластеру – між екологічно орієнтованими місцевими виробниками, покращення локального бізнес-клімату та розвитку відповідної інфраструктури.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uk" sz="20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Термін реалізації – 3 роки</a:t>
            </a:r>
            <a:endParaRPr sz="2000" i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25" y="448422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1913100" y="4484225"/>
            <a:ext cx="7230900" cy="13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9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Оцінка результатів проекту ЄС у 2018 році</a:t>
            </a:r>
            <a:endParaRPr sz="2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00" y="523650"/>
            <a:ext cx="8390200" cy="437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300" y="4550450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/>
        </p:nvSpPr>
        <p:spPr>
          <a:xfrm>
            <a:off x="1887475" y="4550425"/>
            <a:ext cx="62616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57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 БИ Ви загалом охарактеризували нашу громаду?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1509500" y="1200150"/>
            <a:ext cx="6233700" cy="300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250" y="657001"/>
            <a:ext cx="7237349" cy="39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2167025" y="4556250"/>
            <a:ext cx="62337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1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Яких змін загалом у нашій громаді Ви очікуєте протягом наступних 12 місяців?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24"/>
          <p:cNvSpPr txBox="1">
            <a:spLocks noGrp="1"/>
          </p:cNvSpPr>
          <p:nvPr>
            <p:ph type="body" idx="1"/>
          </p:nvPr>
        </p:nvSpPr>
        <p:spPr>
          <a:xfrm>
            <a:off x="3005025" y="1200150"/>
            <a:ext cx="3452400" cy="264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451" y="810600"/>
            <a:ext cx="6497100" cy="386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50" y="461752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4"/>
          <p:cNvSpPr txBox="1"/>
          <p:nvPr/>
        </p:nvSpPr>
        <p:spPr>
          <a:xfrm>
            <a:off x="2167025" y="4678850"/>
            <a:ext cx="60660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457200" y="774800"/>
            <a:ext cx="8229600" cy="1419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2017 році започаткувався експеримент впровадження 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сучасних змін у трудовому навчанні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800" b="1">
                <a:latin typeface="Times New Roman"/>
                <a:ea typeface="Times New Roman"/>
                <a:cs typeface="Times New Roman"/>
                <a:sym typeface="Times New Roman"/>
              </a:rPr>
              <a:t>В якості пілотного проекту підтриманого МОН ідея публічних коворкінгів на базі шкіл, відкритих в т.ч. для всіх мешканців громади, зараз проходить апробацію в Баранівській ОТГ</a:t>
            </a:r>
            <a:r>
              <a:rPr lang="uk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614975" y="1942625"/>
            <a:ext cx="3550200" cy="131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104475"/>
            <a:ext cx="3933825" cy="14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888" y="2047875"/>
            <a:ext cx="345757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5500" y="3191888"/>
            <a:ext cx="147637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2167025" y="4611125"/>
            <a:ext cx="75606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  <p:pic>
        <p:nvPicPr>
          <p:cNvPr id="191" name="Google Shape;19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2563" y="3296675"/>
            <a:ext cx="1933575" cy="13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229600" cy="1527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Сформовано  три основних принципи:</a:t>
            </a:r>
            <a:endParaRPr sz="36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6"/>
          <p:cNvSpPr txBox="1">
            <a:spLocks noGrp="1"/>
          </p:cNvSpPr>
          <p:nvPr>
            <p:ph type="body" idx="1"/>
          </p:nvPr>
        </p:nvSpPr>
        <p:spPr>
          <a:xfrm>
            <a:off x="457200" y="1252275"/>
            <a:ext cx="8229600" cy="271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3000">
                <a:latin typeface="Times New Roman"/>
                <a:ea typeface="Times New Roman"/>
                <a:cs typeface="Times New Roman"/>
                <a:sym typeface="Times New Roman"/>
              </a:rPr>
              <a:t>Сучасній дитині потрібно: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•"/>
            </a:pPr>
            <a:r>
              <a:rPr lang="uk" sz="3000">
                <a:latin typeface="Times New Roman"/>
                <a:ea typeface="Times New Roman"/>
                <a:cs typeface="Times New Roman"/>
                <a:sym typeface="Times New Roman"/>
              </a:rPr>
              <a:t>Сучасний  зміст  освіти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•"/>
            </a:pPr>
            <a:r>
              <a:rPr lang="uk" sz="3000">
                <a:latin typeface="Times New Roman"/>
                <a:ea typeface="Times New Roman"/>
                <a:cs typeface="Times New Roman"/>
                <a:sym typeface="Times New Roman"/>
              </a:rPr>
              <a:t>Сучасні вчителі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•"/>
            </a:pPr>
            <a:r>
              <a:rPr lang="uk" sz="3000">
                <a:latin typeface="Times New Roman"/>
                <a:ea typeface="Times New Roman"/>
                <a:cs typeface="Times New Roman"/>
                <a:sym typeface="Times New Roman"/>
              </a:rPr>
              <a:t>Сучасне обладнання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850" y="4496350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/>
        </p:nvSpPr>
        <p:spPr>
          <a:xfrm>
            <a:off x="2177025" y="4528275"/>
            <a:ext cx="62823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1345450" y="325375"/>
            <a:ext cx="7341000" cy="73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Інституційною основою став новий формат освітнього закладу - Баранівський міжшкільний ресурсний центр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3105900" y="1200150"/>
            <a:ext cx="4406100" cy="236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28450" cy="131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8900" y="687437"/>
            <a:ext cx="5674096" cy="376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/>
          <p:nvPr/>
        </p:nvSpPr>
        <p:spPr>
          <a:xfrm>
            <a:off x="2167025" y="4556275"/>
            <a:ext cx="61245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83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4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  зробили?</a:t>
            </a:r>
            <a:endParaRPr sz="4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Швейний коворкінг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1"/>
          </p:nvPr>
        </p:nvSpPr>
        <p:spPr>
          <a:xfrm>
            <a:off x="457200" y="828588"/>
            <a:ext cx="8229600" cy="348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uk"/>
              <a:t>Було:                                   Стало:</a:t>
            </a:r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704975"/>
            <a:ext cx="405765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150" y="1704975"/>
            <a:ext cx="405765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2167025" y="4556250"/>
            <a:ext cx="6519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5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Технічний коворкінг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29"/>
          <p:cNvSpPr txBox="1">
            <a:spLocks noGrp="1"/>
          </p:cNvSpPr>
          <p:nvPr>
            <p:ph type="body" idx="1"/>
          </p:nvPr>
        </p:nvSpPr>
        <p:spPr>
          <a:xfrm>
            <a:off x="457200" y="754800"/>
            <a:ext cx="8229600" cy="384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uk"/>
              <a:t>Було:                                   Стало:</a:t>
            </a:r>
            <a:endParaRPr/>
          </a:p>
        </p:txBody>
      </p:sp>
      <p:pic>
        <p:nvPicPr>
          <p:cNvPr id="226" name="Google Shape;2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64250"/>
            <a:ext cx="401955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150" y="1549963"/>
            <a:ext cx="4057650" cy="2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 txBox="1"/>
          <p:nvPr/>
        </p:nvSpPr>
        <p:spPr>
          <a:xfrm>
            <a:off x="2167025" y="4556250"/>
            <a:ext cx="65133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5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Обладнання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30"/>
          <p:cNvSpPr txBox="1">
            <a:spLocks noGrp="1"/>
          </p:cNvSpPr>
          <p:nvPr>
            <p:ph type="body" idx="1"/>
          </p:nvPr>
        </p:nvSpPr>
        <p:spPr>
          <a:xfrm>
            <a:off x="2059675" y="1156000"/>
            <a:ext cx="50247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699" y="586574"/>
            <a:ext cx="5024624" cy="397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0"/>
          <p:cNvSpPr txBox="1"/>
          <p:nvPr/>
        </p:nvSpPr>
        <p:spPr>
          <a:xfrm>
            <a:off x="2167025" y="4556250"/>
            <a:ext cx="61353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640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Майстер-класи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31"/>
          <p:cNvSpPr txBox="1">
            <a:spLocks noGrp="1"/>
          </p:cNvSpPr>
          <p:nvPr>
            <p:ph type="body" idx="1"/>
          </p:nvPr>
        </p:nvSpPr>
        <p:spPr>
          <a:xfrm>
            <a:off x="1933575" y="1200150"/>
            <a:ext cx="52770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6525" y="600063"/>
            <a:ext cx="5410200" cy="45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75" y="601260"/>
            <a:ext cx="5410201" cy="4541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ЦІЛІ: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457200" y="912675"/>
            <a:ext cx="8229600" cy="333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uk" sz="2000">
                <a:latin typeface="Times New Roman"/>
                <a:ea typeface="Times New Roman"/>
                <a:cs typeface="Times New Roman"/>
                <a:sym typeface="Times New Roman"/>
              </a:rPr>
              <a:t>Створення сприятливого для інвестування кластеру органічного бізнесу із оновленою фізичною та соціальною інфраструктурою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•"/>
            </a:pPr>
            <a:r>
              <a:rPr lang="uk" sz="2000">
                <a:latin typeface="Times New Roman"/>
                <a:ea typeface="Times New Roman"/>
                <a:cs typeface="Times New Roman"/>
                <a:sym typeface="Times New Roman"/>
              </a:rPr>
              <a:t>Збільшення спроможності місцевих органів самоврядування та представників бізнесу з метою планування та реалізації заходів з місцевого економічного розвитку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•"/>
            </a:pPr>
            <a:r>
              <a:rPr lang="uk" sz="2000">
                <a:latin typeface="Times New Roman"/>
                <a:ea typeface="Times New Roman"/>
                <a:cs typeface="Times New Roman"/>
                <a:sym typeface="Times New Roman"/>
              </a:rPr>
              <a:t>Долучення молоді до місцевого економічного розвитку внаслідок перегляду навчальних програм шкіл та технікумів в частині зосередження на пріоритетності молодіжного бізнесу та органічного виробництва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25" y="448422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1968300" y="4460650"/>
            <a:ext cx="67881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25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Майстер-класи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32"/>
          <p:cNvSpPr txBox="1">
            <a:spLocks noGrp="1"/>
          </p:cNvSpPr>
          <p:nvPr>
            <p:ph type="body" idx="1"/>
          </p:nvPr>
        </p:nvSpPr>
        <p:spPr>
          <a:xfrm>
            <a:off x="1895475" y="1200150"/>
            <a:ext cx="53529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525300"/>
            <a:ext cx="5495925" cy="46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8075" y="528517"/>
            <a:ext cx="5495925" cy="4611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3"/>
          <p:cNvSpPr txBox="1">
            <a:spLocks noGrp="1"/>
          </p:cNvSpPr>
          <p:nvPr>
            <p:ph type="title"/>
          </p:nvPr>
        </p:nvSpPr>
        <p:spPr>
          <a:xfrm>
            <a:off x="457275" y="0"/>
            <a:ext cx="8229600" cy="60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D принтер</a:t>
            </a:r>
            <a:endParaRPr sz="36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33"/>
          <p:cNvSpPr txBox="1">
            <a:spLocks noGrp="1"/>
          </p:cNvSpPr>
          <p:nvPr>
            <p:ph type="body" idx="1"/>
          </p:nvPr>
        </p:nvSpPr>
        <p:spPr>
          <a:xfrm>
            <a:off x="1923075" y="1200150"/>
            <a:ext cx="52980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3150" y="622962"/>
            <a:ext cx="5897860" cy="391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 txBox="1"/>
          <p:nvPr/>
        </p:nvSpPr>
        <p:spPr>
          <a:xfrm>
            <a:off x="2167025" y="4541250"/>
            <a:ext cx="65412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>
            <a:spLocks noGrp="1"/>
          </p:cNvSpPr>
          <p:nvPr>
            <p:ph type="title"/>
          </p:nvPr>
        </p:nvSpPr>
        <p:spPr>
          <a:xfrm>
            <a:off x="457200" y="505150"/>
            <a:ext cx="8229600" cy="4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Майстер клас з робототехніки</a:t>
            </a:r>
            <a:endParaRPr sz="28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4"/>
          <p:cNvSpPr txBox="1">
            <a:spLocks noGrp="1"/>
          </p:cNvSpPr>
          <p:nvPr>
            <p:ph type="body" idx="1"/>
          </p:nvPr>
        </p:nvSpPr>
        <p:spPr>
          <a:xfrm>
            <a:off x="1495525" y="1200150"/>
            <a:ext cx="58425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538" y="527000"/>
            <a:ext cx="7252922" cy="40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50" y="4497125"/>
            <a:ext cx="1956628" cy="6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4"/>
          <p:cNvSpPr txBox="1"/>
          <p:nvPr/>
        </p:nvSpPr>
        <p:spPr>
          <a:xfrm>
            <a:off x="2250275" y="4526700"/>
            <a:ext cx="6345600" cy="6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>
            <a:spLocks noGrp="1"/>
          </p:cNvSpPr>
          <p:nvPr>
            <p:ph type="title"/>
          </p:nvPr>
        </p:nvSpPr>
        <p:spPr>
          <a:xfrm>
            <a:off x="457200" y="588350"/>
            <a:ext cx="8229600" cy="363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Безкоштовні гуртки для дівчат і хлопців 5-11 класів громади: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творча майстерня «Hand Made» • молодіжна студія «Тек Стиль»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•«Моделювання та конструювання одягу»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5"/>
          <p:cNvSpPr txBox="1">
            <a:spLocks noGrp="1"/>
          </p:cNvSpPr>
          <p:nvPr>
            <p:ph type="body" idx="1"/>
          </p:nvPr>
        </p:nvSpPr>
        <p:spPr>
          <a:xfrm>
            <a:off x="1900850" y="1200150"/>
            <a:ext cx="48780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600" y="951662"/>
            <a:ext cx="6478801" cy="364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50" y="4556225"/>
            <a:ext cx="1779325" cy="5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/>
        </p:nvSpPr>
        <p:spPr>
          <a:xfrm>
            <a:off x="2167025" y="4556250"/>
            <a:ext cx="63450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>
            <a:spLocks noGrp="1"/>
          </p:cNvSpPr>
          <p:nvPr>
            <p:ph type="title"/>
          </p:nvPr>
        </p:nvSpPr>
        <p:spPr>
          <a:xfrm>
            <a:off x="287425" y="295400"/>
            <a:ext cx="8229600" cy="94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Безкоштовні гуртки для дівчат і хлопців 5-11 класів громади: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•«Майстри»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6"/>
          <p:cNvSpPr txBox="1">
            <a:spLocks noGrp="1"/>
          </p:cNvSpPr>
          <p:nvPr>
            <p:ph type="body" idx="1"/>
          </p:nvPr>
        </p:nvSpPr>
        <p:spPr>
          <a:xfrm>
            <a:off x="1458550" y="1200150"/>
            <a:ext cx="68409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546" y="734850"/>
            <a:ext cx="6840953" cy="38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4601300"/>
            <a:ext cx="1626623" cy="5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6"/>
          <p:cNvSpPr txBox="1"/>
          <p:nvPr/>
        </p:nvSpPr>
        <p:spPr>
          <a:xfrm>
            <a:off x="2175025" y="4601350"/>
            <a:ext cx="63420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7"/>
          <p:cNvSpPr txBox="1">
            <a:spLocks noGrp="1"/>
          </p:cNvSpPr>
          <p:nvPr>
            <p:ph type="title"/>
          </p:nvPr>
        </p:nvSpPr>
        <p:spPr>
          <a:xfrm>
            <a:off x="457200" y="355326"/>
            <a:ext cx="8229600" cy="70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Безкоштовні гуртки для дівчат і хлопців 5-11 класів громади: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•«3-D моделювання»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7" name="Google Shape;29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63313"/>
            <a:ext cx="2686050" cy="33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825" y="1083712"/>
            <a:ext cx="4896638" cy="32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4601300"/>
            <a:ext cx="1626623" cy="5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7"/>
          <p:cNvSpPr txBox="1"/>
          <p:nvPr/>
        </p:nvSpPr>
        <p:spPr>
          <a:xfrm>
            <a:off x="2127325" y="4601350"/>
            <a:ext cx="6559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Теплиця встановлена на подвір’ї Полянківської школи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body" idx="1"/>
          </p:nvPr>
        </p:nvSpPr>
        <p:spPr>
          <a:xfrm>
            <a:off x="1219950" y="1235525"/>
            <a:ext cx="56499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7625" y="452050"/>
            <a:ext cx="5514551" cy="46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9"/>
          <p:cNvSpPr txBox="1">
            <a:spLocks noGrp="1"/>
          </p:cNvSpPr>
          <p:nvPr>
            <p:ph type="title"/>
          </p:nvPr>
        </p:nvSpPr>
        <p:spPr>
          <a:xfrm>
            <a:off x="457200" y="215500"/>
            <a:ext cx="8229600" cy="469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чого?</a:t>
            </a:r>
            <a:r>
              <a:rPr lang="uk" sz="2400" b="1">
                <a:latin typeface="Arial"/>
                <a:ea typeface="Arial"/>
                <a:cs typeface="Arial"/>
                <a:sym typeface="Arial"/>
              </a:rPr>
              <a:t> 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9"/>
          <p:cNvSpPr txBox="1">
            <a:spLocks noGrp="1"/>
          </p:cNvSpPr>
          <p:nvPr>
            <p:ph type="body" idx="1"/>
          </p:nvPr>
        </p:nvSpPr>
        <p:spPr>
          <a:xfrm>
            <a:off x="457200" y="685000"/>
            <a:ext cx="8229600" cy="348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Оптимальне використання усіх ресурсів (приміщення, обладнання, устаткування)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•Створення інтегрованого середовища між школярами, мешканцями та бізнесом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•Впровадження сучасних методів викладання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Діти отримують практичний досвід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5" name="Google Shape;3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601300"/>
            <a:ext cx="1626623" cy="54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 txBox="1"/>
          <p:nvPr/>
        </p:nvSpPr>
        <p:spPr>
          <a:xfrm>
            <a:off x="2177250" y="4601350"/>
            <a:ext cx="6841500" cy="5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 txBox="1">
            <a:spLocks noGrp="1"/>
          </p:cNvSpPr>
          <p:nvPr>
            <p:ph type="title"/>
          </p:nvPr>
        </p:nvSpPr>
        <p:spPr>
          <a:xfrm>
            <a:off x="457200" y="125624"/>
            <a:ext cx="8229600" cy="1947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uk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Чим не є кворкінг                  </a:t>
            </a:r>
            <a:r>
              <a:rPr lang="uk" sz="24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Чим є кворкінг</a:t>
            </a:r>
            <a:endParaRPr sz="2400" b="1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5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0"/>
          <p:cNvSpPr txBox="1">
            <a:spLocks noGrp="1"/>
          </p:cNvSpPr>
          <p:nvPr>
            <p:ph type="body" idx="1"/>
          </p:nvPr>
        </p:nvSpPr>
        <p:spPr>
          <a:xfrm>
            <a:off x="457200" y="764825"/>
            <a:ext cx="4038600" cy="320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uk" sz="2400"/>
              <a:t>Приватною майстернею адміністрації  школи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uk" sz="2400"/>
              <a:t>Приватним підприємством влади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uk" sz="2400"/>
              <a:t>Місцем примусової технічної практики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0"/>
          <p:cNvSpPr txBox="1">
            <a:spLocks noGrp="1"/>
          </p:cNvSpPr>
          <p:nvPr>
            <p:ph type="body" idx="2"/>
          </p:nvPr>
        </p:nvSpPr>
        <p:spPr>
          <a:xfrm>
            <a:off x="4648200" y="764825"/>
            <a:ext cx="4038600" cy="3829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uk" sz="2400"/>
              <a:t>Майстернею, де діти можуть творити речі ДЛЯ школи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uk" sz="2400"/>
              <a:t>Місцем, де діти створюють суспільно корисні речі для громади</a:t>
            </a: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uk" sz="2400"/>
              <a:t>Місцем  «народження»  самозайнятої молоді</a:t>
            </a:r>
            <a:endParaRPr sz="240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0"/>
          <p:cNvSpPr txBox="1"/>
          <p:nvPr/>
        </p:nvSpPr>
        <p:spPr>
          <a:xfrm>
            <a:off x="2327075" y="4494325"/>
            <a:ext cx="6002400" cy="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  <p:pic>
        <p:nvPicPr>
          <p:cNvPr id="325" name="Google Shape;32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150" y="4500725"/>
            <a:ext cx="1626623" cy="5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Що потрібно дітям для отримання підприємницьких навиків?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•Навчання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•Комплексний та системний підхід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•Сучасні розумні наставники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•Можливість та доступ до нетрадиційної освіти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Віра у себе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•Можливість самореалізації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•Розвиток лідерських якостей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400">
                <a:latin typeface="Times New Roman"/>
                <a:ea typeface="Times New Roman"/>
                <a:cs typeface="Times New Roman"/>
                <a:sym typeface="Times New Roman"/>
              </a:rPr>
              <a:t>•Вміння працювати з командою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512400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1"/>
          <p:cNvSpPr txBox="1"/>
          <p:nvPr/>
        </p:nvSpPr>
        <p:spPr>
          <a:xfrm>
            <a:off x="2376975" y="4512375"/>
            <a:ext cx="61323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130 тис. євро передбачені на будівництво приміщення торгово-тренінгового центру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08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                                  Проект </a:t>
            </a:r>
            <a:r>
              <a:rPr lang="uk" sz="1200"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uk" sz="1200" b="1">
                <a:latin typeface="Arial"/>
                <a:ea typeface="Arial"/>
                <a:cs typeface="Arial"/>
                <a:sym typeface="Arial"/>
              </a:rPr>
              <a:t>Молодіжний кластер органічного бізнесу Баранівської міської ОТГ</a:t>
            </a:r>
            <a:r>
              <a:rPr lang="uk" sz="1200">
                <a:latin typeface="Arial"/>
                <a:ea typeface="Arial"/>
                <a:cs typeface="Arial"/>
                <a:sym typeface="Arial"/>
              </a:rPr>
              <a:t>»</a:t>
            </a: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</a:t>
            </a: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                                  реалізується за фінансової підтримки Європейського Союзу</a:t>
            </a:r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825" y="969275"/>
            <a:ext cx="7916875" cy="31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050" y="4550450"/>
            <a:ext cx="1779175" cy="5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09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Курс </a:t>
            </a:r>
            <a:r>
              <a:rPr lang="uk" sz="2400">
                <a:solidFill>
                  <a:srgbClr val="1D2129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uk" sz="2400">
                <a:latin typeface="Arial"/>
                <a:ea typeface="Arial"/>
                <a:cs typeface="Arial"/>
                <a:sym typeface="Arial"/>
              </a:rPr>
              <a:t>Підприємцем бути легко</a:t>
            </a:r>
            <a:r>
              <a:rPr lang="uk" sz="2400">
                <a:solidFill>
                  <a:srgbClr val="1D2129"/>
                </a:solidFill>
                <a:latin typeface="Arial"/>
                <a:ea typeface="Arial"/>
                <a:cs typeface="Arial"/>
                <a:sym typeface="Arial"/>
              </a:rPr>
              <a:t>»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038" y="528550"/>
            <a:ext cx="5531926" cy="414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2"/>
          <p:cNvSpPr txBox="1"/>
          <p:nvPr/>
        </p:nvSpPr>
        <p:spPr>
          <a:xfrm>
            <a:off x="2222675" y="4617700"/>
            <a:ext cx="6176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  <p:pic>
        <p:nvPicPr>
          <p:cNvPr id="342" name="Google Shape;34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4601300"/>
            <a:ext cx="1626623" cy="5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604" y="589043"/>
            <a:ext cx="5305329" cy="397899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4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рамках Проекту підтримана ініціатива запуску гуртка «Шкільне телебачення Баранівської ОТГ» </a:t>
            </a:r>
            <a:endParaRPr sz="24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8" name="Google Shape;34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975" y="796328"/>
            <a:ext cx="5033760" cy="377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6935" y="796328"/>
            <a:ext cx="2831492" cy="377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50" y="4571650"/>
            <a:ext cx="1733050" cy="5776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3"/>
          <p:cNvSpPr txBox="1"/>
          <p:nvPr/>
        </p:nvSpPr>
        <p:spPr>
          <a:xfrm>
            <a:off x="2120900" y="4571588"/>
            <a:ext cx="6851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  <p:pic>
        <p:nvPicPr>
          <p:cNvPr id="7" name="Рисунок 6" descr="48413044_2044592439166781_1530227071526109184_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112" y="787652"/>
            <a:ext cx="2833734" cy="377831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Еко-ролик, який зняли учні гуртка «Шкільне телебачення Баранівської ОТГ», зайняв друге місце в номінації соціальна реклама «Відео» у фіналі Першого всеукраїнського конкурсу соціальної реклами серед учнівської молоді «Waste Management </a:t>
            </a:r>
            <a:r>
              <a:rPr lang="uk" sz="1800" b="1" u="sng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School recycling</a:t>
            </a:r>
            <a:r>
              <a:rPr lang="uk" sz="18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2019»</a:t>
            </a:r>
            <a:r>
              <a:rPr lang="uk" sz="1800">
                <a:solidFill>
                  <a:srgbClr val="1D212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875" y="1323300"/>
            <a:ext cx="4131350" cy="28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323300"/>
            <a:ext cx="4417538" cy="28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4"/>
          <p:cNvSpPr txBox="1"/>
          <p:nvPr/>
        </p:nvSpPr>
        <p:spPr>
          <a:xfrm>
            <a:off x="2358050" y="4534275"/>
            <a:ext cx="66315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  <p:pic>
        <p:nvPicPr>
          <p:cNvPr id="360" name="Google Shape;36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4512400"/>
            <a:ext cx="1779175" cy="5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5"/>
          <p:cNvSpPr txBox="1">
            <a:spLocks noGrp="1"/>
          </p:cNvSpPr>
          <p:nvPr>
            <p:ph type="title"/>
          </p:nvPr>
        </p:nvSpPr>
        <p:spPr>
          <a:xfrm>
            <a:off x="148425" y="103950"/>
            <a:ext cx="3608400" cy="4591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результаті активної промоційної кампанії за кошти Проекту втричі зросла кількість проектів, поданих мешканцями на Бюджет участі у 2018 році (19 проектів порівняно з 6 у 2017 р.). При цьому значну активність проявили села ОТГ (10 проектів у 2018 р. порівняно з 2 у 2017).</a:t>
            </a:r>
            <a:endParaRPr sz="2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6" name="Google Shape;36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3624" y="0"/>
            <a:ext cx="5200075" cy="435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4512400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5"/>
          <p:cNvSpPr txBox="1"/>
          <p:nvPr/>
        </p:nvSpPr>
        <p:spPr>
          <a:xfrm>
            <a:off x="2236375" y="4512375"/>
            <a:ext cx="613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/>
          </a:p>
        </p:txBody>
      </p:sp>
      <p:pic>
        <p:nvPicPr>
          <p:cNvPr id="6" name="Рисунок 5" descr="переможці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071" y="117695"/>
            <a:ext cx="5237913" cy="439093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6"/>
          <p:cNvSpPr txBox="1">
            <a:spLocks noGrp="1"/>
          </p:cNvSpPr>
          <p:nvPr>
            <p:ph type="title"/>
          </p:nvPr>
        </p:nvSpPr>
        <p:spPr>
          <a:xfrm>
            <a:off x="457200" y="830403"/>
            <a:ext cx="8229600" cy="303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Дякую!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FF0000"/>
                </a:solidFill>
              </a:rPr>
              <a:t>Керівник проекту Оксана Загорська</a:t>
            </a:r>
            <a:endParaRPr sz="30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FF0000"/>
                </a:solidFill>
              </a:rPr>
              <a:t>тел. +380674108258</a:t>
            </a:r>
            <a:endParaRPr sz="30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>
                <a:solidFill>
                  <a:srgbClr val="FF0000"/>
                </a:solidFill>
              </a:rPr>
              <a:t>ozagorskaya@ukr.net</a:t>
            </a:r>
            <a:endParaRPr sz="30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4" name="Google Shape;3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512400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6"/>
          <p:cNvSpPr txBox="1"/>
          <p:nvPr/>
        </p:nvSpPr>
        <p:spPr>
          <a:xfrm>
            <a:off x="2236375" y="4512375"/>
            <a:ext cx="62391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Завершується будівництво нової ферми на 600 голів великої рогатої худоби, яку будує партер проекту ПП «Галекс-Агро»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6"/>
          <p:cNvSpPr txBox="1">
            <a:spLocks noGrp="1"/>
          </p:cNvSpPr>
          <p:nvPr>
            <p:ph type="body" idx="1"/>
          </p:nvPr>
        </p:nvSpPr>
        <p:spPr>
          <a:xfrm>
            <a:off x="254700" y="1695400"/>
            <a:ext cx="8377500" cy="267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                                      Проект </a:t>
            </a:r>
            <a:r>
              <a:rPr lang="uk" sz="1200"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uk" sz="1200" b="1">
                <a:latin typeface="Arial"/>
                <a:ea typeface="Arial"/>
                <a:cs typeface="Arial"/>
                <a:sym typeface="Arial"/>
              </a:rPr>
              <a:t>Молодіжний кластер органічного бізнесу Баранівської міської ОТГ</a:t>
            </a:r>
            <a:r>
              <a:rPr lang="uk" sz="1200">
                <a:latin typeface="Arial"/>
                <a:ea typeface="Arial"/>
                <a:cs typeface="Arial"/>
                <a:sym typeface="Arial"/>
              </a:rPr>
              <a:t>»</a:t>
            </a: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</a:t>
            </a: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                                      реалізується за фінансової підтримки Європейського Союзу</a:t>
            </a:r>
            <a:endParaRPr/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762" y="1004650"/>
            <a:ext cx="7775374" cy="35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300" y="4550450"/>
            <a:ext cx="1779175" cy="5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367900" y="0"/>
            <a:ext cx="8150400" cy="10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16,7 тис. євро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будівництво морозильного сховища для ягід (СОК «Комора»)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160 тис. євро на будівництво міні-сироварні  (СОК «Мілка 2018»)</a:t>
            </a:r>
            <a:endParaRPr sz="2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01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                                  Проект </a:t>
            </a:r>
            <a:r>
              <a:rPr lang="uk" sz="1200"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uk" sz="1200" b="1">
                <a:latin typeface="Arial"/>
                <a:ea typeface="Arial"/>
                <a:cs typeface="Arial"/>
                <a:sym typeface="Arial"/>
              </a:rPr>
              <a:t>Молодіжний кластер органічного бізнесу Баранівської міської ОТГ</a:t>
            </a:r>
            <a:r>
              <a:rPr lang="uk" sz="1200">
                <a:latin typeface="Arial"/>
                <a:ea typeface="Arial"/>
                <a:cs typeface="Arial"/>
                <a:sym typeface="Arial"/>
              </a:rPr>
              <a:t>»</a:t>
            </a: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</a:t>
            </a: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                                  реалізується за фінансової підтримки Європейського Союзу</a:t>
            </a:r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550" y="912675"/>
            <a:ext cx="7315500" cy="301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7200" y="4303650"/>
            <a:ext cx="1779175" cy="5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Створені та розпочали діяльність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282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uk" sz="2000">
                <a:latin typeface="Arial"/>
                <a:ea typeface="Arial"/>
                <a:cs typeface="Arial"/>
                <a:sym typeface="Arial"/>
              </a:rPr>
              <a:t>Комунальна установа «Агенція місцевого органічного розвитку - АМОР»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uk" sz="2000">
                <a:latin typeface="Arial"/>
                <a:ea typeface="Arial"/>
                <a:cs typeface="Arial"/>
                <a:sym typeface="Arial"/>
              </a:rPr>
              <a:t>Ягідний, молочний, рибальський сільськогосподарські кооперативи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uk" sz="2000">
                <a:latin typeface="Arial"/>
                <a:ea typeface="Arial"/>
                <a:cs typeface="Arial"/>
                <a:sym typeface="Arial"/>
              </a:rPr>
              <a:t>Баранівський міжшкільний ресурсний центр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uk" sz="2000">
                <a:latin typeface="Arial"/>
                <a:ea typeface="Arial"/>
                <a:cs typeface="Arial"/>
                <a:sym typeface="Arial"/>
              </a:rPr>
              <a:t>Технічний, швейний, тепличний коворкінги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uk" sz="2000">
                <a:latin typeface="Arial"/>
                <a:ea typeface="Arial"/>
                <a:cs typeface="Arial"/>
                <a:sym typeface="Arial"/>
              </a:rPr>
              <a:t>Курс для старшокласників «Підприємцем бути легко»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uk" sz="2000">
                <a:latin typeface="Arial"/>
                <a:ea typeface="Arial"/>
                <a:cs typeface="Arial"/>
                <a:sym typeface="Arial"/>
              </a:rPr>
              <a:t>Шкільне телебачення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uk" sz="2000">
                <a:latin typeface="Arial"/>
                <a:ea typeface="Arial"/>
                <a:cs typeface="Arial"/>
                <a:sym typeface="Arial"/>
              </a:rPr>
              <a:t>Бюджет участі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                                  Проект </a:t>
            </a:r>
            <a:r>
              <a:rPr lang="uk" sz="1200"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uk" sz="1200" b="1">
                <a:latin typeface="Arial"/>
                <a:ea typeface="Arial"/>
                <a:cs typeface="Arial"/>
                <a:sym typeface="Arial"/>
              </a:rPr>
              <a:t>Молодіжний кластер органічного бізнесу Баранівської міської ОТГ</a:t>
            </a:r>
            <a:r>
              <a:rPr lang="uk" sz="1200">
                <a:latin typeface="Arial"/>
                <a:ea typeface="Arial"/>
                <a:cs typeface="Arial"/>
                <a:sym typeface="Arial"/>
              </a:rPr>
              <a:t>»</a:t>
            </a: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</a:t>
            </a: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 b="1">
                <a:latin typeface="Arial"/>
                <a:ea typeface="Arial"/>
                <a:cs typeface="Arial"/>
                <a:sym typeface="Arial"/>
              </a:rPr>
              <a:t>                                                    реалізується за фінансової підтримки Європейського Союзу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250" y="4453475"/>
            <a:ext cx="1779175" cy="5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Розроблені та затверджені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132325" y="1063375"/>
            <a:ext cx="8596800" cy="338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План місцевого економічного розвитку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uk" sz="2400">
                <a:latin typeface="Arial"/>
                <a:ea typeface="Arial"/>
                <a:cs typeface="Arial"/>
                <a:sym typeface="Arial"/>
              </a:rPr>
              <a:t>Дорожня карта 2019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875" y="1708825"/>
            <a:ext cx="4301576" cy="28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2167025" y="4556250"/>
            <a:ext cx="68613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 оцінити, чи на правильному ми шляху?</a:t>
            </a:r>
            <a:r>
              <a:rPr lang="uk"/>
              <a:t> </a:t>
            </a:r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latin typeface="Cambria"/>
                <a:ea typeface="Cambria"/>
                <a:cs typeface="Cambria"/>
                <a:sym typeface="Cambria"/>
              </a:rPr>
              <a:t>Щойно ми завершили третю щорічну хвилю соціологічного опитування мешканців Баранівської ОТГ. </a:t>
            </a:r>
            <a:endParaRPr sz="20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latin typeface="Cambria"/>
                <a:ea typeface="Cambria"/>
                <a:cs typeface="Cambria"/>
                <a:sym typeface="Cambria"/>
              </a:rPr>
              <a:t>Перша проведена у квітні-травні 2017 року (562 респонденти) під час підготовки Стратегії.</a:t>
            </a:r>
            <a:endParaRPr sz="20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latin typeface="Cambria"/>
                <a:ea typeface="Cambria"/>
                <a:cs typeface="Cambria"/>
                <a:sym typeface="Cambria"/>
              </a:rPr>
              <a:t>Друга – у травні-червні 2018 р. (606 респондентів)</a:t>
            </a:r>
            <a:endParaRPr sz="20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000" b="1">
                <a:solidFill>
                  <a:srgbClr val="0D0D0D"/>
                </a:solidFill>
                <a:latin typeface="Cambria"/>
                <a:ea typeface="Cambria"/>
                <a:cs typeface="Cambria"/>
                <a:sym typeface="Cambria"/>
              </a:rPr>
              <a:t>У березні 2019 року опитано 625 респондентів у місті Баранівка та у всіх 12-ти старостатах ОТГ методом face-to-face, статистична похибка не перевищує </a:t>
            </a:r>
            <a:r>
              <a:rPr lang="uk" sz="2000" b="1">
                <a:latin typeface="Arial"/>
                <a:ea typeface="Arial"/>
                <a:cs typeface="Arial"/>
                <a:sym typeface="Arial"/>
              </a:rPr>
              <a:t>±4,0</a:t>
            </a:r>
            <a:r>
              <a:rPr lang="uk" sz="2000" b="1">
                <a:latin typeface="Cambria"/>
                <a:ea typeface="Cambria"/>
                <a:cs typeface="Cambria"/>
                <a:sym typeface="Cambria"/>
              </a:rPr>
              <a:t>%.</a:t>
            </a:r>
            <a:endParaRPr sz="2000" b="1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2167025" y="4556250"/>
            <a:ext cx="6736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2424600" y="790825"/>
            <a:ext cx="3601800" cy="272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1"/>
          </p:nvPr>
        </p:nvSpPr>
        <p:spPr>
          <a:xfrm>
            <a:off x="1051125" y="1200150"/>
            <a:ext cx="7146900" cy="264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099" y="0"/>
            <a:ext cx="7420026" cy="446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50" y="4556275"/>
            <a:ext cx="1779175" cy="59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2167025" y="4556250"/>
            <a:ext cx="60309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Проект </a:t>
            </a:r>
            <a:r>
              <a:rPr lang="uk" sz="1200">
                <a:solidFill>
                  <a:schemeClr val="dk1"/>
                </a:solidFill>
              </a:rPr>
              <a:t>«</a:t>
            </a:r>
            <a:r>
              <a:rPr lang="uk" sz="1200" b="1">
                <a:solidFill>
                  <a:schemeClr val="dk1"/>
                </a:solidFill>
              </a:rPr>
              <a:t>Молодіжний кластер органічного бізнесу Баранівської міської ОТГ</a:t>
            </a:r>
            <a:r>
              <a:rPr lang="uk" sz="1200">
                <a:solidFill>
                  <a:schemeClr val="dk1"/>
                </a:solidFill>
              </a:rPr>
              <a:t>»</a:t>
            </a:r>
            <a:r>
              <a:rPr lang="uk" sz="1200" b="1">
                <a:solidFill>
                  <a:schemeClr val="dk1"/>
                </a:solidFill>
              </a:rPr>
              <a:t>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 b="1">
                <a:solidFill>
                  <a:schemeClr val="dk1"/>
                </a:solidFill>
              </a:rPr>
              <a:t>реалізується за фінансової підтримки Європейського Союзу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1213</Words>
  <Application>Microsoft Office PowerPoint</Application>
  <PresentationFormat>Экран (16:9)</PresentationFormat>
  <Paragraphs>205</Paragraphs>
  <Slides>34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ПРОЕКТ  «Молодіжний кластер органічного бізнесу Баранівської міської ОТГ»  реалізується за кошти гранту Європейського Союзу (795,8 тис. євро) </vt:lpstr>
      <vt:lpstr>ЦІЛІ:</vt:lpstr>
      <vt:lpstr>130 тис. євро передбачені на будівництво приміщення торгово-тренінгового центру</vt:lpstr>
      <vt:lpstr>Завершується будівництво нової ферми на 600 голів великої рогатої худоби, яку будує партер проекту ПП «Галекс-Агро»</vt:lpstr>
      <vt:lpstr>16,7 тис. євро на будівництво морозильного сховища для ягід (СОК «Комора») 160 тис. євро на будівництво міні-сироварні  (СОК «Мілка 2018»)</vt:lpstr>
      <vt:lpstr>Створені та розпочали діяльність</vt:lpstr>
      <vt:lpstr>Розроблені та затверджені</vt:lpstr>
      <vt:lpstr>Як оцінити, чи на правильному ми шляху? </vt:lpstr>
      <vt:lpstr>Слайд 9</vt:lpstr>
      <vt:lpstr>Оцінка результатів проекту ЄС у 2018 році</vt:lpstr>
      <vt:lpstr>Як БИ Ви загалом охарактеризували нашу громаду?</vt:lpstr>
      <vt:lpstr>Яких змін загалом у нашій громаді Ви очікуєте протягом наступних 12 місяців?</vt:lpstr>
      <vt:lpstr>У 2017 році започаткувався експеримент впровадження  сучасних змін у трудовому навчанні В якості пілотного проекту підтриманого МОН ідея публічних коворкінгів на базі шкіл, відкритих в т.ч. для всіх мешканців громади, зараз проходить апробацію в Баранівській ОТГ   </vt:lpstr>
      <vt:lpstr>Сформовано  три основних принципи: </vt:lpstr>
      <vt:lpstr>Інституційною основою став новий формат освітнього закладу - Баранівський міжшкільний ресурсний центр </vt:lpstr>
      <vt:lpstr>Що  зробили? Швейний коворкінг</vt:lpstr>
      <vt:lpstr>Технічний коворкінг</vt:lpstr>
      <vt:lpstr>Обладнання</vt:lpstr>
      <vt:lpstr>Майстер-класи</vt:lpstr>
      <vt:lpstr>Майстер-класи</vt:lpstr>
      <vt:lpstr>3 D принтер</vt:lpstr>
      <vt:lpstr>Майстер клас з робототехніки </vt:lpstr>
      <vt:lpstr>Безкоштовні гуртки для дівчат і хлопців 5-11 класів громади: • творча майстерня «Hand Made» • молодіжна студія «Тек Стиль» •«Моделювання та конструювання одягу» </vt:lpstr>
      <vt:lpstr>Безкоштовні гуртки для дівчат і хлопців 5-11 класів громади: •«Майстри» </vt:lpstr>
      <vt:lpstr>Безкоштовні гуртки для дівчат і хлопців 5-11 класів громади: •«3-D моделювання» </vt:lpstr>
      <vt:lpstr>Теплиця встановлена на подвір’ї Полянківської школи </vt:lpstr>
      <vt:lpstr>  Для чого?  </vt:lpstr>
      <vt:lpstr>Чим не є кворкінг                  Чим є кворкінг  </vt:lpstr>
      <vt:lpstr>Що потрібно дітям для отримання підприємницьких навиків?</vt:lpstr>
      <vt:lpstr>Курс «Підприємцем бути легко»</vt:lpstr>
      <vt:lpstr>В рамках Проекту підтримана ініціатива запуску гуртка «Шкільне телебачення Баранівської ОТГ» </vt:lpstr>
      <vt:lpstr>Еко-ролик, який зняли учні гуртка «Шкільне телебачення Баранівської ОТГ», зайняв друге місце в номінації соціальна реклама «Відео» у фіналі Першого всеукраїнського конкурсу соціальної реклами серед учнівської молоді «Waste Management School recycling 2019».</vt:lpstr>
      <vt:lpstr>У результаті активної промоційної кампанії за кошти Проекту втричі зросла кількість проектів, поданих мешканцями на Бюджет участі у 2018 році (19 проектів порівняно з 6 у 2017 р.). При цьому значну активність проявили села ОТГ (10 проектів у 2018 р. порівняно з 2 у 2017). </vt:lpstr>
      <vt:lpstr>  Дякую!    Керівник проекту Оксана Загорська тел. +380674108258 ozagorskaya@ukr.net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«Молодіжний кластер органічного бізнесу Баранівської міської ОТГ»  реалізується за кошти гранту Європейського Союзу (795,8 тис. євро) </dc:title>
  <dc:creator>Mada</dc:creator>
  <cp:lastModifiedBy>Mada</cp:lastModifiedBy>
  <cp:revision>1</cp:revision>
  <dcterms:modified xsi:type="dcterms:W3CDTF">2019-04-10T14:16:19Z</dcterms:modified>
</cp:coreProperties>
</file>