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12192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5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2680877" y="2196361"/>
            <a:ext cx="8909143" cy="1625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8811620" y="4023041"/>
            <a:ext cx="2743200" cy="7848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76862" y="5681178"/>
            <a:ext cx="856266" cy="117081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46663" y="5673390"/>
            <a:ext cx="898672" cy="12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aleway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0909738" y="5595122"/>
            <a:ext cx="1282262" cy="11666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>
            <a:off x="10266745" y="206829"/>
            <a:ext cx="1685770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/>
          <p:nvPr>
            <p:ph type="title"/>
          </p:nvPr>
        </p:nvSpPr>
        <p:spPr>
          <a:xfrm>
            <a:off x="533399" y="234498"/>
            <a:ext cx="9368247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0" type="dt"/>
          </p:nvPr>
        </p:nvSpPr>
        <p:spPr>
          <a:xfrm>
            <a:off x="533399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8811620" y="3699164"/>
            <a:ext cx="2743200" cy="1108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33223" y="3073319"/>
            <a:ext cx="605338" cy="3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 rot="-5400000">
            <a:off x="11141776" y="5801669"/>
            <a:ext cx="826091" cy="1129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533400" y="234498"/>
            <a:ext cx="857141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400"/>
              <a:buFont typeface="Helvetica Neue"/>
              <a:buChar char="‣"/>
              <a:defRPr b="0" i="0" sz="2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200"/>
              <a:buFont typeface="Helvetica Neue"/>
              <a:buChar char="‣"/>
              <a:defRPr b="0" i="0" sz="2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000"/>
              <a:buFont typeface="Helvetica Neue"/>
              <a:buChar char="‣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89955" y="461946"/>
            <a:ext cx="1386359" cy="4209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33.png"/><Relationship Id="rId5" Type="http://schemas.openxmlformats.org/officeDocument/2006/relationships/image" Target="../media/image27.png"/><Relationship Id="rId6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Relationship Id="rId4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38.png"/><Relationship Id="rId5" Type="http://schemas.openxmlformats.org/officeDocument/2006/relationships/image" Target="../media/image41.png"/><Relationship Id="rId6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Relationship Id="rId4" Type="http://schemas.openxmlformats.org/officeDocument/2006/relationships/image" Target="../media/image35.png"/><Relationship Id="rId5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977900" y="5638800"/>
            <a:ext cx="2679700" cy="87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9"/>
          <p:cNvSpPr txBox="1"/>
          <p:nvPr>
            <p:ph type="ctrTitle"/>
          </p:nvPr>
        </p:nvSpPr>
        <p:spPr>
          <a:xfrm>
            <a:off x="1505527" y="1291416"/>
            <a:ext cx="10084493" cy="12151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ct val="100000"/>
              <a:buFont typeface="Raleway"/>
              <a:buNone/>
            </a:pPr>
            <a:r>
              <a:rPr lang="uk-UA" sz="3600">
                <a:solidFill>
                  <a:srgbClr val="F2F2F2"/>
                </a:solidFill>
              </a:rPr>
              <a:t>АНКЕТУВАННЯ ВНУТРІШНЬО ПЕРЕМІЩЕНИХ ОСІБ У ПИРЯТИНСЬКІЙ ГРОМАДІ </a:t>
            </a:r>
            <a:endParaRPr i="1" sz="3600"/>
          </a:p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2680877" y="2893807"/>
            <a:ext cx="8909143" cy="927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i="1" lang="uk-UA" sz="2800"/>
              <a:t>Нерепрезентативне опитування</a:t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r>
              <a:rPr i="1" lang="uk-UA" sz="2800"/>
              <a:t>Березень 2024 року </a:t>
            </a:r>
            <a:endParaRPr i="1" sz="2800"/>
          </a:p>
        </p:txBody>
      </p:sp>
      <p:pic>
        <p:nvPicPr>
          <p:cNvPr descr="A picture containing drawing&#10;&#10;Description automatically generated" id="68" name="Google Shape;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726" y="5862773"/>
            <a:ext cx="1703453" cy="41102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/>
          <p:nvPr/>
        </p:nvSpPr>
        <p:spPr>
          <a:xfrm>
            <a:off x="2753179" y="5776436"/>
            <a:ext cx="81872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«Розбудова ланцюжків доданої вартості у молочному та ягідному кластерах Пирятинської громади для розширення економічних можливостей молоді і сільських жителів та еко-орієнтованого зростання</a:t>
            </a:r>
            <a:r>
              <a:rPr b="1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418289" y="234498"/>
            <a:ext cx="10048673" cy="1030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.. але з кожним роком зменшується частка заможних</a:t>
            </a:r>
            <a:br>
              <a:rPr lang="uk-UA">
                <a:solidFill>
                  <a:srgbClr val="C00000"/>
                </a:solidFill>
              </a:rPr>
            </a:br>
            <a:r>
              <a:rPr b="0" lang="uk-UA">
                <a:solidFill>
                  <a:srgbClr val="C00000"/>
                </a:solidFill>
              </a:rPr>
              <a:t>(зліва - дані анкетування у 05-06.2022; справа - 05.2023)</a:t>
            </a:r>
            <a:endParaRPr b="0">
              <a:solidFill>
                <a:srgbClr val="C00000"/>
              </a:solidFill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30639" l="35625" r="28750" t="44963"/>
          <a:stretch/>
        </p:blipFill>
        <p:spPr>
          <a:xfrm>
            <a:off x="4157167" y="2855068"/>
            <a:ext cx="7903972" cy="3044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23971" l="34446" r="50543" t="52783"/>
          <a:stretch/>
        </p:blipFill>
        <p:spPr>
          <a:xfrm>
            <a:off x="533399" y="1848256"/>
            <a:ext cx="3394824" cy="2957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Більшість анкетованих ВПО розмістилися у м.Пирятин та Великій Кручі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439" y="1801237"/>
            <a:ext cx="9436961" cy="4025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Оцінка Пирятинської громади</a:t>
            </a:r>
            <a:br>
              <a:rPr lang="uk-UA"/>
            </a:br>
            <a:endParaRPr/>
          </a:p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78% переселенців задоволені своїм перебуванням у Пирятинській громаді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45" name="Google Shape;145;p2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5217" y="1820354"/>
            <a:ext cx="9349796" cy="3617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2"/>
          <p:cNvPicPr preferRelativeResize="0"/>
          <p:nvPr/>
        </p:nvPicPr>
        <p:blipFill rotWithShape="1">
          <a:blip r:embed="rId3">
            <a:alphaModFix/>
          </a:blip>
          <a:srcRect b="27518" l="34947" r="51441" t="47789"/>
          <a:stretch/>
        </p:blipFill>
        <p:spPr>
          <a:xfrm>
            <a:off x="5643317" y="3822970"/>
            <a:ext cx="2859931" cy="291829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…. але з кожним роком рівень задоволення перебуванням у громаді знижується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 rotWithShape="1">
          <a:blip r:embed="rId4">
            <a:alphaModFix/>
          </a:blip>
          <a:srcRect b="28013" l="35671" r="52079" t="49582"/>
          <a:stretch/>
        </p:blipFill>
        <p:spPr>
          <a:xfrm>
            <a:off x="2890391" y="2896221"/>
            <a:ext cx="2607012" cy="268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 rotWithShape="1">
          <a:blip r:embed="rId5">
            <a:alphaModFix/>
          </a:blip>
          <a:srcRect b="0" l="2913" r="59424" t="6687"/>
          <a:stretch/>
        </p:blipFill>
        <p:spPr>
          <a:xfrm>
            <a:off x="81394" y="1624517"/>
            <a:ext cx="2653354" cy="254340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>
            <p:ph idx="1" type="body"/>
          </p:nvPr>
        </p:nvSpPr>
        <p:spPr>
          <a:xfrm>
            <a:off x="2461098" y="1110344"/>
            <a:ext cx="8054619" cy="28974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>
                <a:solidFill>
                  <a:srgbClr val="C00000"/>
                </a:solidFill>
              </a:rPr>
              <a:t>Анкетування: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uk-UA">
                <a:solidFill>
                  <a:srgbClr val="C00000"/>
                </a:solidFill>
              </a:rPr>
              <a:t>- у 03.2024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uk-UA">
                <a:solidFill>
                  <a:srgbClr val="C00000"/>
                </a:solidFill>
              </a:rPr>
              <a:t> 	  - у 05.2023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uk-UA">
                <a:solidFill>
                  <a:srgbClr val="C00000"/>
                </a:solidFill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uk-UA">
                <a:solidFill>
                  <a:srgbClr val="C00000"/>
                </a:solidFill>
              </a:rPr>
              <a:t>			       - у 05-06.2022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15983" y="4237328"/>
            <a:ext cx="3124538" cy="171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type="title"/>
          </p:nvPr>
        </p:nvSpPr>
        <p:spPr>
          <a:xfrm>
            <a:off x="533399" y="234498"/>
            <a:ext cx="9953018" cy="118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Найвищі оцінки опитаних ВПО отримали найпопулярніші послуги: адмінпослуги, первинна меддопомога; контраверсійні – щодо роздачі проднаборів/ гумдопомоги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 rotWithShape="1">
          <a:blip r:embed="rId3">
            <a:alphaModFix/>
          </a:blip>
          <a:srcRect b="0" l="992" r="0" t="0"/>
          <a:stretch/>
        </p:blipFill>
        <p:spPr>
          <a:xfrm>
            <a:off x="68093" y="2347205"/>
            <a:ext cx="7159557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3098" y="2632593"/>
            <a:ext cx="5098786" cy="259116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3"/>
          <p:cNvSpPr/>
          <p:nvPr/>
        </p:nvSpPr>
        <p:spPr>
          <a:xfrm>
            <a:off x="565011" y="1410909"/>
            <a:ext cx="112930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Питання: Оцініть якість тих публічних послуг, якими Ви або Ваші близькі користувалися у Пирятинській громаді  </a:t>
            </a:r>
            <a:r>
              <a:rPr lang="uk-U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(де "1" – дуже погано, а "5" – відмінно)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3647872" y="2714017"/>
            <a:ext cx="1731524" cy="2645923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3"/>
          <p:cNvSpPr/>
          <p:nvPr/>
        </p:nvSpPr>
        <p:spPr>
          <a:xfrm>
            <a:off x="7110919" y="2730225"/>
            <a:ext cx="1681264" cy="2645923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>
            <p:ph type="title"/>
          </p:nvPr>
        </p:nvSpPr>
        <p:spPr>
          <a:xfrm>
            <a:off x="251296" y="78856"/>
            <a:ext cx="10663137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… порівняно з 2023 роком ВПО стали менше звертатися до Пирятинської лікарні і погіршилися оцінки щодо проднаборів/ гум допомоги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72" name="Google Shape;172;p24"/>
          <p:cNvSpPr txBox="1"/>
          <p:nvPr>
            <p:ph idx="1" type="body"/>
          </p:nvPr>
        </p:nvSpPr>
        <p:spPr>
          <a:xfrm>
            <a:off x="56738" y="1039429"/>
            <a:ext cx="1645597" cy="38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uk-UA"/>
              <a:t>2023</a:t>
            </a:r>
            <a:endParaRPr b="1"/>
          </a:p>
        </p:txBody>
      </p:sp>
      <p:pic>
        <p:nvPicPr>
          <p:cNvPr id="173" name="Google Shape;173;p24"/>
          <p:cNvPicPr preferRelativeResize="0"/>
          <p:nvPr/>
        </p:nvPicPr>
        <p:blipFill rotWithShape="1">
          <a:blip r:embed="rId3">
            <a:alphaModFix/>
          </a:blip>
          <a:srcRect b="23404" l="25373" r="26277" t="47968"/>
          <a:stretch/>
        </p:blipFill>
        <p:spPr>
          <a:xfrm>
            <a:off x="380676" y="1390898"/>
            <a:ext cx="7740319" cy="2577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/>
          <p:cNvPicPr preferRelativeResize="0"/>
          <p:nvPr/>
        </p:nvPicPr>
        <p:blipFill rotWithShape="1">
          <a:blip r:embed="rId4">
            <a:alphaModFix/>
          </a:blip>
          <a:srcRect b="23830" l="49947" r="26036" t="48368"/>
          <a:stretch/>
        </p:blipFill>
        <p:spPr>
          <a:xfrm>
            <a:off x="8041605" y="1420196"/>
            <a:ext cx="3869112" cy="251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2843" y="3907083"/>
            <a:ext cx="7678762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/>
          <p:cNvPicPr preferRelativeResize="0"/>
          <p:nvPr/>
        </p:nvPicPr>
        <p:blipFill rotWithShape="1">
          <a:blip r:embed="rId6">
            <a:alphaModFix/>
          </a:blip>
          <a:srcRect b="0" l="0" r="35359" t="0"/>
          <a:stretch/>
        </p:blipFill>
        <p:spPr>
          <a:xfrm>
            <a:off x="8041605" y="4192471"/>
            <a:ext cx="3865103" cy="259116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/>
          <p:nvPr/>
        </p:nvSpPr>
        <p:spPr>
          <a:xfrm>
            <a:off x="58036" y="3716699"/>
            <a:ext cx="1645597" cy="38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999"/>
              </a:buClr>
              <a:buSzPct val="100000"/>
              <a:buFont typeface="Helvetica Neue"/>
              <a:buNone/>
            </a:pPr>
            <a:r>
              <a:rPr b="1" lang="uk-UA"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2024</a:t>
            </a:r>
            <a:endParaRPr b="1" sz="2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24"/>
          <p:cNvSpPr/>
          <p:nvPr/>
        </p:nvSpPr>
        <p:spPr>
          <a:xfrm>
            <a:off x="6177063" y="1420197"/>
            <a:ext cx="1854814" cy="5363436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4"/>
          <p:cNvSpPr/>
          <p:nvPr/>
        </p:nvSpPr>
        <p:spPr>
          <a:xfrm>
            <a:off x="10055903" y="1410354"/>
            <a:ext cx="1854814" cy="5363436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>
            <p:ph type="title"/>
          </p:nvPr>
        </p:nvSpPr>
        <p:spPr>
          <a:xfrm>
            <a:off x="272374" y="234498"/>
            <a:ext cx="10933890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Традиційно, найбільше від місцевої влади ВПО очікують прод.набори та гуманітарну допомогу, значно менше – пошук житла і спеціалізовану меддопомогу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85" name="Google Shape;185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344" y="1905082"/>
            <a:ext cx="11581848" cy="358131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5"/>
          <p:cNvSpPr/>
          <p:nvPr/>
        </p:nvSpPr>
        <p:spPr>
          <a:xfrm>
            <a:off x="416343" y="2908570"/>
            <a:ext cx="11581849" cy="587114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… запит на зайнятість впав з 48% опитаних ВПО у 2022 році до 21% у 2023 року та 12% у 2024 році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92" name="Google Shape;192;p26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3">
            <a:alphaModFix/>
          </a:blip>
          <a:srcRect b="35640" l="25771" r="27712" t="44964"/>
          <a:stretch/>
        </p:blipFill>
        <p:spPr>
          <a:xfrm>
            <a:off x="1790600" y="4072572"/>
            <a:ext cx="9581035" cy="262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 rotWithShape="1">
          <a:blip r:embed="rId4">
            <a:alphaModFix/>
          </a:blip>
          <a:srcRect b="30497" l="25531" r="29866" t="42694"/>
          <a:stretch/>
        </p:blipFill>
        <p:spPr>
          <a:xfrm>
            <a:off x="533399" y="1309300"/>
            <a:ext cx="8172856" cy="276327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6"/>
          <p:cNvSpPr/>
          <p:nvPr/>
        </p:nvSpPr>
        <p:spPr>
          <a:xfrm>
            <a:off x="416343" y="1653658"/>
            <a:ext cx="5070057" cy="175098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6"/>
          <p:cNvSpPr/>
          <p:nvPr/>
        </p:nvSpPr>
        <p:spPr>
          <a:xfrm>
            <a:off x="1511060" y="4831358"/>
            <a:ext cx="8304149" cy="265933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Інтегрованість ВПО у громаду</a:t>
            </a:r>
            <a:endParaRPr/>
          </a:p>
        </p:txBody>
      </p:sp>
      <p:sp>
        <p:nvSpPr>
          <p:cNvPr id="202" name="Google Shape;202;p27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МЕТОДОЛОГІЯ АНКЕТУВАННЯ </a:t>
            </a:r>
            <a:endParaRPr/>
          </a:p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Анонімна анкета - Google-форма</a:t>
            </a:r>
            <a:endParaRPr b="1" i="1"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Поширення інформації через соцмережі, зокрема офіційний Telegram-канал Пирятинської міської ради, та групи у соцмережах та Viber для переселенців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Всього у лютому-березні 2024 року отримано 146 заповнених анкет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54% повідомили про відсутність напруження у відносинах з місцевими жителями (торік – 60%)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208" name="Google Shape;208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0972" y="1706774"/>
            <a:ext cx="7723300" cy="37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46% повідомили, що долучалися до місцевих подій. Але 1/5 кажуть, що бракує інформації про такі події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14" name="Google Shape;214;p29"/>
          <p:cNvSpPr txBox="1"/>
          <p:nvPr>
            <p:ph idx="1" type="body"/>
          </p:nvPr>
        </p:nvSpPr>
        <p:spPr>
          <a:xfrm>
            <a:off x="533399" y="1156203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uk-UA" sz="1800"/>
              <a:t>Питання: Чи долучалися Ви або члени Вашої сім'ї</a:t>
            </a:r>
            <a:r>
              <a:rPr lang="uk-UA" sz="1800"/>
              <a:t> </a:t>
            </a:r>
            <a:r>
              <a:rPr b="1" lang="uk-UA" sz="1800"/>
              <a:t>до місцевих подій у Пирятинській громаді</a:t>
            </a:r>
            <a:r>
              <a:rPr lang="uk-UA" sz="1800"/>
              <a:t> (волонтерство, участь у заходах з місцевими,  ярмарках, майстер-класах, робота у шкільних коворкінгах тощо)?</a:t>
            </a:r>
            <a:endParaRPr sz="1800"/>
          </a:p>
        </p:txBody>
      </p:sp>
      <p:pic>
        <p:nvPicPr>
          <p:cNvPr id="215" name="Google Shape;21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6512" y="2451370"/>
            <a:ext cx="8978623" cy="331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Традиційно, майже ½ анкетованих ВПО не брали участь у жодних місцевих заходах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21" name="Google Shape;221;p3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22" name="Google Shape;22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498" y="2015057"/>
            <a:ext cx="11711731" cy="232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Зайнятість ВПО</a:t>
            </a:r>
            <a:endParaRPr/>
          </a:p>
        </p:txBody>
      </p:sp>
      <p:sp>
        <p:nvSpPr>
          <p:cNvPr id="228" name="Google Shape;228;p31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Традиційно 2/3 анкетованих ВПО не працюють і не займаються власним бізнесом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34" name="Google Shape;234;p32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35" name="Google Shape;23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7842" y="2122020"/>
            <a:ext cx="6626158" cy="3905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36% анкетованих ВПО шукали роботу у громаді: половина з них – знайшли, половина – ні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241" name="Google Shape;24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127" y="2430294"/>
            <a:ext cx="9260617" cy="3561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Плани на майбутнє</a:t>
            </a:r>
            <a:endParaRPr/>
          </a:p>
        </p:txBody>
      </p:sp>
      <p:sp>
        <p:nvSpPr>
          <p:cNvPr id="247" name="Google Shape;247;p34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29% анкетованих ВПО хочуть залишитися у громаді на постійне проживання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53" name="Google Shape;253;p35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54" name="Google Shape;25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452" y="1723620"/>
            <a:ext cx="10125700" cy="3587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6"/>
          <p:cNvPicPr preferRelativeResize="0"/>
          <p:nvPr/>
        </p:nvPicPr>
        <p:blipFill rotWithShape="1">
          <a:blip r:embed="rId3">
            <a:alphaModFix/>
          </a:blip>
          <a:srcRect b="38156" l="35709" r="26755" t="39844"/>
          <a:stretch/>
        </p:blipFill>
        <p:spPr>
          <a:xfrm>
            <a:off x="2889115" y="2041464"/>
            <a:ext cx="7376808" cy="243191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6"/>
          <p:cNvSpPr txBox="1"/>
          <p:nvPr>
            <p:ph type="title"/>
          </p:nvPr>
        </p:nvSpPr>
        <p:spPr>
          <a:xfrm>
            <a:off x="321013" y="108256"/>
            <a:ext cx="10389139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.. частка ВПО, які хочуть залишитися на постійне проживання зросла з 13% у 2022р. до 24% у 2023р. і 29% у 2024р.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261" name="Google Shape;261;p36"/>
          <p:cNvPicPr preferRelativeResize="0"/>
          <p:nvPr/>
        </p:nvPicPr>
        <p:blipFill rotWithShape="1">
          <a:blip r:embed="rId4">
            <a:alphaModFix/>
          </a:blip>
          <a:srcRect b="0" l="0" r="60545" t="5863"/>
          <a:stretch/>
        </p:blipFill>
        <p:spPr>
          <a:xfrm>
            <a:off x="26244" y="831330"/>
            <a:ext cx="2862871" cy="242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6"/>
          <p:cNvPicPr preferRelativeResize="0"/>
          <p:nvPr/>
        </p:nvPicPr>
        <p:blipFill rotWithShape="1">
          <a:blip r:embed="rId5">
            <a:alphaModFix/>
          </a:blip>
          <a:srcRect b="33901" l="34947" r="28191" t="41844"/>
          <a:stretch/>
        </p:blipFill>
        <p:spPr>
          <a:xfrm>
            <a:off x="4990459" y="4192496"/>
            <a:ext cx="7201541" cy="266550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6"/>
          <p:cNvSpPr/>
          <p:nvPr/>
        </p:nvSpPr>
        <p:spPr>
          <a:xfrm>
            <a:off x="5564222" y="4781075"/>
            <a:ext cx="496111" cy="334029"/>
          </a:xfrm>
          <a:prstGeom prst="rect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4408252" y="3641247"/>
            <a:ext cx="496111" cy="334029"/>
          </a:xfrm>
          <a:prstGeom prst="rect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1781782" y="2454566"/>
            <a:ext cx="496111" cy="334029"/>
          </a:xfrm>
          <a:prstGeom prst="rect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533399" y="234498"/>
            <a:ext cx="9972473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Ключові висновки нерепрезентативного анкетування</a:t>
            </a:r>
            <a:endParaRPr/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533399" y="1117292"/>
            <a:ext cx="11342915" cy="4954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65% ВПО перебувають у громаді 2 або більше роки (переїхали на початку 2022 року чи раніше)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Серед опитаних ВПО майже 90% - жінки, переважно працездатного віку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63% анкетованих ВПО до війни мали рівень достатку середній і вище середнього. 37% анкетованих переселенців переїхали у громади з великих і середніх міст (100+ тис населення).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45% переїхали у громаду до своїх родичів чи друзів. Але рівень інтеграції у місцеві справи залишається невисоким – лише 46% повідомили, що долучалися до однієї чи кількох місцевих подій. Кожен п'ятий виправдовується браком інформації про такі заходи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54% повідомили про відсутність напруження у відносинах з місцевими жителями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2/3 анкетованих ВПО не працюють і не займаються власним бізнесом. Лише 36% опитаних шукали роботу у громаді: половина з них – знайшли, половина – ні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78% переселенців задоволені своїм перебуванням у Пирятинській громаді. Найвище оцінюють адмінпослуги та первинну меддопомогу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‣"/>
            </a:pPr>
            <a:r>
              <a:rPr lang="uk-UA" sz="1900"/>
              <a:t>Зростає частка переселенців, які хочуть залишитися у Пирятинській громаді на постійне проживання з 13% у 2022р. - до 29% у 2024р.</a:t>
            </a:r>
            <a:endParaRPr/>
          </a:p>
          <a:p>
            <a:pPr indent="-10795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Профіль переселенців у Пирятинській громаді</a:t>
            </a:r>
            <a:br>
              <a:rPr lang="uk-UA"/>
            </a:br>
            <a:endParaRPr/>
          </a:p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Серед анкетованих ВПО домінують жінки, при цьому переважно працездатного віку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95" name="Google Shape;9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270" y="1306546"/>
            <a:ext cx="5869798" cy="324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0409" y="2732540"/>
            <a:ext cx="5975377" cy="379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533399" y="234498"/>
            <a:ext cx="9991929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65% ВПО перебувають у громаді два або більше роки (переїхали на початку 2022 року або раніше)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512" y="1828801"/>
            <a:ext cx="9980882" cy="3686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Переїхали до громади свідомо – до родичів, друзів, або через міркування безпеки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017" y="1254868"/>
            <a:ext cx="11585643" cy="5330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63% анкетованих ВПО до війни мали рівень достатку середній і вище середнього</a:t>
            </a:r>
            <a:endParaRPr/>
          </a:p>
        </p:txBody>
      </p:sp>
      <p:pic>
        <p:nvPicPr>
          <p:cNvPr id="114" name="Google Shape;11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891" y="1891670"/>
            <a:ext cx="10137539" cy="380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type="title"/>
          </p:nvPr>
        </p:nvSpPr>
        <p:spPr>
          <a:xfrm>
            <a:off x="290206" y="234498"/>
            <a:ext cx="1031294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37% ВПО переїхали з великих міст (100+ тис населення)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455" y="1598984"/>
            <a:ext cx="10336569" cy="3994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