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Raleway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Raleway-bold.fntdata"/><Relationship Id="rId30" Type="http://schemas.openxmlformats.org/officeDocument/2006/relationships/font" Target="fonts/Raleway-regular.fntdata"/><Relationship Id="rId11" Type="http://schemas.openxmlformats.org/officeDocument/2006/relationships/slide" Target="slides/slide6.xml"/><Relationship Id="rId33" Type="http://schemas.openxmlformats.org/officeDocument/2006/relationships/font" Target="fonts/Raleway-boldItalic.fntdata"/><Relationship Id="rId10" Type="http://schemas.openxmlformats.org/officeDocument/2006/relationships/slide" Target="slides/slide5.xml"/><Relationship Id="rId32" Type="http://schemas.openxmlformats.org/officeDocument/2006/relationships/font" Target="fonts/Raleway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uk-UA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7" name="Google Shape;157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4" name="Google Shape;164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" name="Google Shape;178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2" name="Google Shape;7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3" name="Google Shape;73;p2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6" name="Google Shape;22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3" name="Google Shape;23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1" name="Google Shape;111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30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Relationship Id="rId3" Type="http://schemas.openxmlformats.org/officeDocument/2006/relationships/image" Target="../media/image9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2.png"/><Relationship Id="rId4" Type="http://schemas.openxmlformats.org/officeDocument/2006/relationships/image" Target="../media/image23.png"/><Relationship Id="rId5" Type="http://schemas.openxmlformats.org/officeDocument/2006/relationships/image" Target="../media/image30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2680877" y="2196361"/>
            <a:ext cx="8909143" cy="162501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"/>
          <p:cNvSpPr txBox="1"/>
          <p:nvPr>
            <p:ph idx="10" type="dt"/>
          </p:nvPr>
        </p:nvSpPr>
        <p:spPr>
          <a:xfrm>
            <a:off x="8811620" y="4023041"/>
            <a:ext cx="2743200" cy="7848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6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21" name="Google Shape;21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" name="Google Shape;2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1pPr>
            <a:lvl2pPr indent="-3429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3pPr>
            <a:lvl4pPr indent="-3429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4pPr>
            <a:lvl5pPr indent="-3429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‣"/>
              <a:defRPr/>
            </a:lvl5pPr>
            <a:lvl6pPr indent="-3429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" name="Google Shape;28;p3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ection Header" type="secHead">
  <p:cSld name="SECTION_HEADE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4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4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id="33" name="Google Shape;33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76862" y="5681178"/>
            <a:ext cx="856266" cy="1170812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4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algn="ctr">
              <a:spcBef>
                <a:spcPts val="0"/>
              </a:spcBef>
              <a:buNone/>
              <a:defRPr sz="1200">
                <a:solidFill>
                  <a:srgbClr val="003999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35" name="Google Shape;3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5646663" y="5673390"/>
            <a:ext cx="898672" cy="1228796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Raleway"/>
              <a:buNone/>
              <a:defRPr sz="3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0" name="Google Shape;40;p5"/>
          <p:cNvSpPr txBox="1"/>
          <p:nvPr>
            <p:ph idx="12" type="sldNum"/>
          </p:nvPr>
        </p:nvSpPr>
        <p:spPr>
          <a:xfrm>
            <a:off x="5834939" y="5950948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sp>
        <p:nvSpPr>
          <p:cNvPr id="41" name="Google Shape;41;p5"/>
          <p:cNvSpPr/>
          <p:nvPr/>
        </p:nvSpPr>
        <p:spPr>
          <a:xfrm>
            <a:off x="10909738" y="5595122"/>
            <a:ext cx="1282262" cy="116664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2" name="Google Shape;4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641796" y="225856"/>
            <a:ext cx="908407" cy="1242107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"/>
          <p:cNvSpPr/>
          <p:nvPr/>
        </p:nvSpPr>
        <p:spPr>
          <a:xfrm>
            <a:off x="10266745" y="206829"/>
            <a:ext cx="1685770" cy="91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"/>
          <p:cNvSpPr txBox="1"/>
          <p:nvPr>
            <p:ph type="title"/>
          </p:nvPr>
        </p:nvSpPr>
        <p:spPr>
          <a:xfrm>
            <a:off x="533399" y="234498"/>
            <a:ext cx="9368247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0" type="dt"/>
          </p:nvPr>
        </p:nvSpPr>
        <p:spPr>
          <a:xfrm>
            <a:off x="533399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Google Shape;49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7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Slide">
  <p:cSld name="1_Title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0" y="-132572"/>
            <a:ext cx="12192000" cy="5406390"/>
          </a:xfrm>
          <a:prstGeom prst="rect">
            <a:avLst/>
          </a:prstGeom>
          <a:solidFill>
            <a:srgbClr val="0039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 txBox="1"/>
          <p:nvPr>
            <p:ph type="ctrTitle"/>
          </p:nvPr>
        </p:nvSpPr>
        <p:spPr>
          <a:xfrm>
            <a:off x="2716077" y="1291417"/>
            <a:ext cx="8873943" cy="66992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  <a:defRPr sz="3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0" type="dt"/>
          </p:nvPr>
        </p:nvSpPr>
        <p:spPr>
          <a:xfrm>
            <a:off x="8811620" y="3699164"/>
            <a:ext cx="2743200" cy="11086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8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ctr">
              <a:spcBef>
                <a:spcPts val="0"/>
              </a:spcBef>
              <a:buNone/>
              <a:defRPr/>
            </a:lvl1pPr>
            <a:lvl2pPr indent="0" lvl="1" marL="0" algn="ctr">
              <a:spcBef>
                <a:spcPts val="0"/>
              </a:spcBef>
              <a:buNone/>
              <a:defRPr/>
            </a:lvl2pPr>
            <a:lvl3pPr indent="0" lvl="2" marL="0" algn="ctr">
              <a:spcBef>
                <a:spcPts val="0"/>
              </a:spcBef>
              <a:buNone/>
              <a:defRPr/>
            </a:lvl3pPr>
            <a:lvl4pPr indent="0" lvl="3" marL="0" algn="ctr">
              <a:spcBef>
                <a:spcPts val="0"/>
              </a:spcBef>
              <a:buNone/>
              <a:defRPr/>
            </a:lvl4pPr>
            <a:lvl5pPr indent="0" lvl="4" marL="0" algn="ctr">
              <a:spcBef>
                <a:spcPts val="0"/>
              </a:spcBef>
              <a:buNone/>
              <a:defRPr/>
            </a:lvl5pPr>
            <a:lvl6pPr indent="0" lvl="5" marL="0" algn="ctr">
              <a:spcBef>
                <a:spcPts val="0"/>
              </a:spcBef>
              <a:buNone/>
              <a:defRPr/>
            </a:lvl6pPr>
            <a:lvl7pPr indent="0" lvl="6" marL="0" algn="ctr">
              <a:spcBef>
                <a:spcPts val="0"/>
              </a:spcBef>
              <a:buNone/>
              <a:defRPr/>
            </a:lvl7pPr>
            <a:lvl8pPr indent="0" lvl="7" marL="0" algn="ctr">
              <a:spcBef>
                <a:spcPts val="0"/>
              </a:spcBef>
              <a:buNone/>
              <a:defRPr/>
            </a:lvl8pPr>
            <a:lvl9pPr indent="0" lvl="8" mar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56" name="Google Shape;56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0803769" y="304823"/>
            <a:ext cx="664246" cy="908255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0" y="5172075"/>
            <a:ext cx="12192000" cy="170307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10770290" y="5619043"/>
            <a:ext cx="731204" cy="999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833223" y="3073319"/>
            <a:ext cx="605338" cy="38608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63684" y="5879059"/>
            <a:ext cx="2958249" cy="390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 rot="-5400000">
            <a:off x="11141776" y="5801669"/>
            <a:ext cx="826091" cy="112955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>
            <p:ph type="title"/>
          </p:nvPr>
        </p:nvSpPr>
        <p:spPr>
          <a:xfrm>
            <a:off x="533400" y="234498"/>
            <a:ext cx="857141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400"/>
              <a:buFont typeface="Helvetica Neue"/>
              <a:buChar char="‣"/>
              <a:defRPr b="0" i="0" sz="24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-368300" lvl="1" marL="9144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200"/>
              <a:buFont typeface="Helvetica Neue"/>
              <a:buChar char="‣"/>
              <a:defRPr b="0" i="0" sz="22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-355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2000"/>
              <a:buFont typeface="Helvetica Neue"/>
              <a:buChar char="‣"/>
              <a:defRPr b="0" i="0" sz="20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-342900" lvl="3" marL="18288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-342900" lvl="4" marL="22860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3999"/>
              </a:buClr>
              <a:buSzPts val="1800"/>
              <a:buFont typeface="Helvetica Neue"/>
              <a:buChar char="‣"/>
              <a:defRPr b="0" i="0" sz="1800" u="none" cap="none" strike="noStrik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2" type="sldNum"/>
          </p:nvPr>
        </p:nvSpPr>
        <p:spPr>
          <a:xfrm>
            <a:off x="11284764" y="6049804"/>
            <a:ext cx="540113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-UA"/>
              <a:t>‹#›</a:t>
            </a:fld>
            <a:endParaRPr/>
          </a:p>
        </p:txBody>
      </p:sp>
      <p:pic>
        <p:nvPicPr>
          <p:cNvPr id="14" name="Google Shape;14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89955" y="461946"/>
            <a:ext cx="1386359" cy="42094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6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5.png"/><Relationship Id="rId5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/>
          <p:nvPr/>
        </p:nvSpPr>
        <p:spPr>
          <a:xfrm>
            <a:off x="977900" y="5638800"/>
            <a:ext cx="2679700" cy="876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9"/>
          <p:cNvSpPr txBox="1"/>
          <p:nvPr>
            <p:ph type="ctrTitle"/>
          </p:nvPr>
        </p:nvSpPr>
        <p:spPr>
          <a:xfrm>
            <a:off x="1505527" y="1291416"/>
            <a:ext cx="10084493" cy="121511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ct val="100000"/>
              <a:buFont typeface="Raleway"/>
              <a:buNone/>
            </a:pPr>
            <a:r>
              <a:rPr lang="uk-UA" sz="3600">
                <a:solidFill>
                  <a:srgbClr val="F2F2F2"/>
                </a:solidFill>
              </a:rPr>
              <a:t>АНКЕТУВАННЯ ВНУТРІШНЬО ПЕРЕМІЩЕНИХ ОСІБ У ПИРЯТИНСЬКІЙ ГРОМАДІ </a:t>
            </a:r>
            <a:endParaRPr i="1" sz="3600"/>
          </a:p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2680877" y="2893807"/>
            <a:ext cx="8909143" cy="9275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i="1" lang="uk-UA" sz="2800"/>
              <a:t>травень-червень 2022 року </a:t>
            </a:r>
            <a:endParaRPr i="1" sz="2800"/>
          </a:p>
        </p:txBody>
      </p:sp>
      <p:pic>
        <p:nvPicPr>
          <p:cNvPr descr="A picture containing drawing&#10;&#10;Description automatically generated" id="68" name="Google Shape;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49726" y="5862773"/>
            <a:ext cx="1703453" cy="411027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9"/>
          <p:cNvSpPr/>
          <p:nvPr/>
        </p:nvSpPr>
        <p:spPr>
          <a:xfrm>
            <a:off x="2753179" y="5776436"/>
            <a:ext cx="8187266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«Розбудова ланцюжків доданої вартості у молочному та ягідному кластерах Пирятинської громади для розширення економічних можливостей молоді і сільських жителів та еко-орієнтованого зростання</a:t>
            </a:r>
            <a:r>
              <a:rPr b="1" i="1" lang="uk-UA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» </a:t>
            </a:r>
            <a:endParaRPr i="1"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.. 3/4 анкетованих ВПО до війни мали рівень достатку середній і вище середнього</a:t>
            </a:r>
            <a:endParaRPr/>
          </a:p>
        </p:txBody>
      </p:sp>
      <p:sp>
        <p:nvSpPr>
          <p:cNvPr id="140" name="Google Shape;140;p18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41" name="Google Shape;141;p18"/>
          <p:cNvPicPr preferRelativeResize="0"/>
          <p:nvPr/>
        </p:nvPicPr>
        <p:blipFill rotWithShape="1">
          <a:blip r:embed="rId3">
            <a:alphaModFix/>
          </a:blip>
          <a:srcRect b="30639" l="35625" r="28750" t="44963"/>
          <a:stretch/>
        </p:blipFill>
        <p:spPr>
          <a:xfrm>
            <a:off x="1311916" y="1819072"/>
            <a:ext cx="9898907" cy="3813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9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… найбільше серед анкетованих – продавців (12%), менеджерів (10%) та вчителів (8%)</a:t>
            </a:r>
            <a:endParaRPr/>
          </a:p>
        </p:txBody>
      </p:sp>
      <p:sp>
        <p:nvSpPr>
          <p:cNvPr id="147" name="Google Shape;147;p19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48" name="Google Shape;148;p19"/>
          <p:cNvPicPr preferRelativeResize="0"/>
          <p:nvPr/>
        </p:nvPicPr>
        <p:blipFill rotWithShape="1">
          <a:blip r:embed="rId3">
            <a:alphaModFix/>
          </a:blip>
          <a:srcRect b="26099" l="34867" r="28750" t="50000"/>
          <a:stretch/>
        </p:blipFill>
        <p:spPr>
          <a:xfrm>
            <a:off x="1158311" y="2295728"/>
            <a:ext cx="10898671" cy="4027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0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Оцінка Пирятинської громади</a:t>
            </a:r>
            <a:br>
              <a:rPr lang="uk-UA"/>
            </a:br>
            <a:endParaRPr/>
          </a:p>
        </p:txBody>
      </p:sp>
      <p:sp>
        <p:nvSpPr>
          <p:cNvPr id="154" name="Google Shape;154;p20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Більшість повністю задоволена своїм перебуванням у Пирятинській громаді </a:t>
            </a:r>
            <a:endParaRPr/>
          </a:p>
        </p:txBody>
      </p:sp>
      <p:sp>
        <p:nvSpPr>
          <p:cNvPr id="160" name="Google Shape;160;p21"/>
          <p:cNvSpPr txBox="1"/>
          <p:nvPr>
            <p:ph idx="1" type="body"/>
          </p:nvPr>
        </p:nvSpPr>
        <p:spPr>
          <a:xfrm>
            <a:off x="533399" y="5184842"/>
            <a:ext cx="11342915" cy="11185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rPr i="1" lang="uk-UA"/>
              <a:t>Серед проблемних питань найчастіше згадували транспортне сполучення з м.Пирятином та брак роботи </a:t>
            </a:r>
            <a:endParaRPr i="1"/>
          </a:p>
        </p:txBody>
      </p:sp>
      <p:pic>
        <p:nvPicPr>
          <p:cNvPr id="161" name="Google Shape;161;p21"/>
          <p:cNvPicPr preferRelativeResize="0"/>
          <p:nvPr/>
        </p:nvPicPr>
        <p:blipFill rotWithShape="1">
          <a:blip r:embed="rId3">
            <a:alphaModFix/>
          </a:blip>
          <a:srcRect b="27517" l="34947" r="31702" t="47092"/>
          <a:stretch/>
        </p:blipFill>
        <p:spPr>
          <a:xfrm>
            <a:off x="2148239" y="1673157"/>
            <a:ext cx="8200467" cy="3511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Серед проблем, які турбують зараз найбільше анкетованих, - матдопомога та заробіток грошей </a:t>
            </a:r>
            <a:endParaRPr/>
          </a:p>
        </p:txBody>
      </p:sp>
      <p:sp>
        <p:nvSpPr>
          <p:cNvPr id="167" name="Google Shape;167;p22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68" name="Google Shape;168;p22"/>
          <p:cNvPicPr preferRelativeResize="0"/>
          <p:nvPr/>
        </p:nvPicPr>
        <p:blipFill rotWithShape="1">
          <a:blip r:embed="rId3">
            <a:alphaModFix/>
          </a:blip>
          <a:srcRect b="35640" l="25771" r="27712" t="44964"/>
          <a:stretch/>
        </p:blipFill>
        <p:spPr>
          <a:xfrm>
            <a:off x="204991" y="2159540"/>
            <a:ext cx="11987009" cy="3287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40% шукали і не знайшли роботу у громаді</a:t>
            </a:r>
            <a:endParaRPr/>
          </a:p>
        </p:txBody>
      </p:sp>
      <p:sp>
        <p:nvSpPr>
          <p:cNvPr id="174" name="Google Shape;174;p2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75" name="Google Shape;175;p23"/>
          <p:cNvPicPr preferRelativeResize="0"/>
          <p:nvPr/>
        </p:nvPicPr>
        <p:blipFill rotWithShape="1">
          <a:blip r:embed="rId3">
            <a:alphaModFix/>
          </a:blip>
          <a:srcRect b="27943" l="35266" r="27472" t="47092"/>
          <a:stretch/>
        </p:blipFill>
        <p:spPr>
          <a:xfrm>
            <a:off x="1415153" y="2042808"/>
            <a:ext cx="10014847" cy="3774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16% анкетованих готові поділитися своїми вміннями чи досвідом з жителями громади </a:t>
            </a:r>
            <a:endParaRPr/>
          </a:p>
        </p:txBody>
      </p:sp>
      <p:sp>
        <p:nvSpPr>
          <p:cNvPr id="181" name="Google Shape;181;p24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82" name="Google Shape;182;p24"/>
          <p:cNvPicPr preferRelativeResize="0"/>
          <p:nvPr/>
        </p:nvPicPr>
        <p:blipFill rotWithShape="1">
          <a:blip r:embed="rId3">
            <a:alphaModFix/>
          </a:blip>
          <a:srcRect b="28226" l="35466" r="29068" t="46809"/>
          <a:stretch/>
        </p:blipFill>
        <p:spPr>
          <a:xfrm>
            <a:off x="1780382" y="2324910"/>
            <a:ext cx="8893570" cy="35214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17% брали участь у заходах нашої громади, ще 32% не брали, але хотіли б</a:t>
            </a:r>
            <a:endParaRPr/>
          </a:p>
        </p:txBody>
      </p:sp>
      <p:sp>
        <p:nvSpPr>
          <p:cNvPr id="188" name="Google Shape;188;p25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89" name="Google Shape;189;p25"/>
          <p:cNvPicPr preferRelativeResize="0"/>
          <p:nvPr/>
        </p:nvPicPr>
        <p:blipFill rotWithShape="1">
          <a:blip r:embed="rId3">
            <a:alphaModFix/>
          </a:blip>
          <a:srcRect b="24326" l="34867" r="28191" t="51348"/>
          <a:stretch/>
        </p:blipFill>
        <p:spPr>
          <a:xfrm>
            <a:off x="1203682" y="2383278"/>
            <a:ext cx="9784636" cy="36243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Ставлення до ініціативи «Сади для Перемоги»</a:t>
            </a:r>
            <a:endParaRPr/>
          </a:p>
        </p:txBody>
      </p:sp>
      <p:sp>
        <p:nvSpPr>
          <p:cNvPr id="195" name="Google Shape;195;p26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7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2/3 мають доступ до ділянки і вже посадили город</a:t>
            </a:r>
            <a:endParaRPr/>
          </a:p>
        </p:txBody>
      </p:sp>
      <p:sp>
        <p:nvSpPr>
          <p:cNvPr id="201" name="Google Shape;201;p27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02" name="Google Shape;202;p27"/>
          <p:cNvPicPr preferRelativeResize="0"/>
          <p:nvPr/>
        </p:nvPicPr>
        <p:blipFill rotWithShape="1">
          <a:blip r:embed="rId3">
            <a:alphaModFix/>
          </a:blip>
          <a:srcRect b="24396" l="34867" r="28350" t="51205"/>
          <a:stretch/>
        </p:blipFill>
        <p:spPr>
          <a:xfrm>
            <a:off x="1187228" y="2110902"/>
            <a:ext cx="10428958" cy="38910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3" name="Google Shape;203;p27"/>
          <p:cNvCxnSpPr/>
          <p:nvPr/>
        </p:nvCxnSpPr>
        <p:spPr>
          <a:xfrm rot="10800000">
            <a:off x="3920387" y="2567988"/>
            <a:ext cx="3294300" cy="997200"/>
          </a:xfrm>
          <a:prstGeom prst="bentConnector3">
            <a:avLst>
              <a:gd fmla="val 50002" name="adj1"/>
            </a:avLst>
          </a:prstGeom>
          <a:noFill/>
          <a:ln cap="flat" cmpd="sng" w="19050">
            <a:solidFill>
              <a:srgbClr val="548135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МЕТОДОЛОГІЯ АНКЕТУВАННЯ </a:t>
            </a:r>
            <a:endParaRPr/>
          </a:p>
        </p:txBody>
      </p:sp>
      <p:sp>
        <p:nvSpPr>
          <p:cNvPr id="76" name="Google Shape;76;p1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Анонімна анкета на Google-диску</a:t>
            </a:r>
            <a:endParaRPr b="1" i="1"/>
          </a:p>
          <a:p>
            <a:pPr indent="-228600" lvl="0" marL="22860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400"/>
              <a:buChar char="‣"/>
            </a:pPr>
            <a:r>
              <a:rPr lang="uk-UA"/>
              <a:t>Поширення інформації через соцмережі, оголошення з QR-кодом у місцях скупчень ВПО та у закладах громадського харчування у Пирятині та старостатах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8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Найбільш потрібні зараз засоби захисту рослин та інвентар</a:t>
            </a:r>
            <a:endParaRPr/>
          </a:p>
        </p:txBody>
      </p:sp>
      <p:sp>
        <p:nvSpPr>
          <p:cNvPr id="209" name="Google Shape;209;p28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10" name="Google Shape;210;p28"/>
          <p:cNvPicPr preferRelativeResize="0"/>
          <p:nvPr/>
        </p:nvPicPr>
        <p:blipFill rotWithShape="1">
          <a:blip r:embed="rId3">
            <a:alphaModFix/>
          </a:blip>
          <a:srcRect b="41717" l="25531" r="25797" t="45390"/>
          <a:stretch/>
        </p:blipFill>
        <p:spPr>
          <a:xfrm>
            <a:off x="0" y="2538919"/>
            <a:ext cx="12037284" cy="25194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9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Плани на майбутнє</a:t>
            </a:r>
            <a:endParaRPr/>
          </a:p>
        </p:txBody>
      </p:sp>
      <p:sp>
        <p:nvSpPr>
          <p:cNvPr id="216" name="Google Shape;216;p29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0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13% планують залишитися у громаді на постійно, понад 1/3 – до 1 вересня, ще 15% - до нового року</a:t>
            </a:r>
            <a:endParaRPr/>
          </a:p>
        </p:txBody>
      </p:sp>
      <p:sp>
        <p:nvSpPr>
          <p:cNvPr id="222" name="Google Shape;222;p30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23" name="Google Shape;223;p30"/>
          <p:cNvPicPr preferRelativeResize="0"/>
          <p:nvPr/>
        </p:nvPicPr>
        <p:blipFill rotWithShape="1">
          <a:blip r:embed="rId3">
            <a:alphaModFix/>
          </a:blip>
          <a:srcRect b="33901" l="34947" r="28191" t="41844"/>
          <a:stretch/>
        </p:blipFill>
        <p:spPr>
          <a:xfrm>
            <a:off x="1317158" y="1780162"/>
            <a:ext cx="10670392" cy="39494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1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aleway"/>
              <a:buNone/>
            </a:pPr>
            <a:r>
              <a:rPr lang="uk-UA"/>
              <a:t>Лише 50% думають, що зможуть повернутися до своєї попередньої зайнятості (місця роботи) після війни</a:t>
            </a:r>
            <a:endParaRPr/>
          </a:p>
        </p:txBody>
      </p:sp>
      <p:sp>
        <p:nvSpPr>
          <p:cNvPr id="229" name="Google Shape;229;p31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30" name="Google Shape;230;p31"/>
          <p:cNvPicPr preferRelativeResize="0"/>
          <p:nvPr/>
        </p:nvPicPr>
        <p:blipFill rotWithShape="1">
          <a:blip r:embed="rId3">
            <a:alphaModFix/>
          </a:blip>
          <a:srcRect b="32056" l="34787" r="28350" t="44256"/>
          <a:stretch/>
        </p:blipFill>
        <p:spPr>
          <a:xfrm>
            <a:off x="966533" y="2461098"/>
            <a:ext cx="10603032" cy="38326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2"/>
          <p:cNvSpPr txBox="1"/>
          <p:nvPr>
            <p:ph type="title"/>
          </p:nvPr>
        </p:nvSpPr>
        <p:spPr>
          <a:xfrm>
            <a:off x="533399" y="234498"/>
            <a:ext cx="9807103" cy="12024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Raleway"/>
              <a:buNone/>
            </a:pPr>
            <a:r>
              <a:rPr lang="uk-UA"/>
              <a:t>Серед шкільних коворкінгів, які будуть відкриті у громаді у рамках проєкту ЄС, найбільший інтерес серед анкетованих ВПО викликають кулінарний та гончарний</a:t>
            </a:r>
            <a:endParaRPr/>
          </a:p>
        </p:txBody>
      </p:sp>
      <p:sp>
        <p:nvSpPr>
          <p:cNvPr id="236" name="Google Shape;236;p32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237" name="Google Shape;237;p32"/>
          <p:cNvPicPr preferRelativeResize="0"/>
          <p:nvPr/>
        </p:nvPicPr>
        <p:blipFill rotWithShape="1">
          <a:blip r:embed="rId3">
            <a:alphaModFix/>
          </a:blip>
          <a:srcRect b="18439" l="26330" r="29228" t="54751"/>
          <a:stretch/>
        </p:blipFill>
        <p:spPr>
          <a:xfrm>
            <a:off x="104329" y="1896894"/>
            <a:ext cx="11983342" cy="44649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/>
          <p:nvPr>
            <p:ph type="title"/>
          </p:nvPr>
        </p:nvSpPr>
        <p:spPr>
          <a:xfrm>
            <a:off x="533399" y="1709739"/>
            <a:ext cx="11291478" cy="14906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Font typeface="Raleway"/>
              <a:buNone/>
            </a:pPr>
            <a:r>
              <a:rPr lang="uk-UA"/>
              <a:t>Загальні оцінки</a:t>
            </a:r>
            <a:endParaRPr/>
          </a:p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533399" y="3594539"/>
            <a:ext cx="1129147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Серед анкетованих очікувано домінують жінки, при цьому переважно працездатного віку</a:t>
            </a:r>
            <a:endParaRPr/>
          </a:p>
        </p:txBody>
      </p:sp>
      <p:pic>
        <p:nvPicPr>
          <p:cNvPr id="88" name="Google Shape;88;p12"/>
          <p:cNvPicPr preferRelativeResize="0"/>
          <p:nvPr/>
        </p:nvPicPr>
        <p:blipFill rotWithShape="1">
          <a:blip r:embed="rId3">
            <a:alphaModFix/>
          </a:blip>
          <a:srcRect b="25106" l="31437" r="37127" t="45248"/>
          <a:stretch/>
        </p:blipFill>
        <p:spPr>
          <a:xfrm>
            <a:off x="430624" y="1468878"/>
            <a:ext cx="6631657" cy="3517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75115" y="2717711"/>
            <a:ext cx="6867728" cy="40321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3"/>
          <p:cNvSpPr txBox="1"/>
          <p:nvPr>
            <p:ph type="title"/>
          </p:nvPr>
        </p:nvSpPr>
        <p:spPr>
          <a:xfrm>
            <a:off x="533399" y="234498"/>
            <a:ext cx="975846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… більшість анкетованих розмістилися у м.Пирятин </a:t>
            </a:r>
            <a:endParaRPr/>
          </a:p>
        </p:txBody>
      </p:sp>
      <p:sp>
        <p:nvSpPr>
          <p:cNvPr id="95" name="Google Shape;95;p13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 b="26594" l="34388" r="34894" t="46809"/>
          <a:stretch/>
        </p:blipFill>
        <p:spPr>
          <a:xfrm>
            <a:off x="1548903" y="1747973"/>
            <a:ext cx="9094193" cy="4428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7" name="Google Shape;97;p13"/>
          <p:cNvCxnSpPr/>
          <p:nvPr/>
        </p:nvCxnSpPr>
        <p:spPr>
          <a:xfrm rot="10800000">
            <a:off x="2247045" y="2033102"/>
            <a:ext cx="5726400" cy="1395900"/>
          </a:xfrm>
          <a:prstGeom prst="bentConnector3">
            <a:avLst>
              <a:gd fmla="val 37429" name="adj1"/>
            </a:avLst>
          </a:prstGeom>
          <a:noFill/>
          <a:ln cap="flat" cmpd="sng" w="19050">
            <a:solidFill>
              <a:srgbClr val="54813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98" name="Google Shape;98;p13"/>
          <p:cNvCxnSpPr/>
          <p:nvPr/>
        </p:nvCxnSpPr>
        <p:spPr>
          <a:xfrm rot="10800000">
            <a:off x="3249044" y="2130281"/>
            <a:ext cx="4724400" cy="1731600"/>
          </a:xfrm>
          <a:prstGeom prst="bentConnector3">
            <a:avLst>
              <a:gd fmla="val 47941" name="adj1"/>
            </a:avLst>
          </a:pr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99" name="Google Shape;99;p13"/>
          <p:cNvCxnSpPr/>
          <p:nvPr/>
        </p:nvCxnSpPr>
        <p:spPr>
          <a:xfrm>
            <a:off x="3249037" y="2130358"/>
            <a:ext cx="0" cy="218872"/>
          </a:xfrm>
          <a:prstGeom prst="straightConnector1">
            <a:avLst/>
          </a:pr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00" name="Google Shape;100;p13"/>
          <p:cNvCxnSpPr/>
          <p:nvPr/>
        </p:nvCxnSpPr>
        <p:spPr>
          <a:xfrm>
            <a:off x="2247089" y="2033082"/>
            <a:ext cx="0" cy="1123544"/>
          </a:xfrm>
          <a:prstGeom prst="straightConnector1">
            <a:avLst/>
          </a:prstGeom>
          <a:noFill/>
          <a:ln cap="flat" cmpd="sng" w="19050">
            <a:solidFill>
              <a:srgbClr val="54813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01" name="Google Shape;101;p13"/>
          <p:cNvCxnSpPr/>
          <p:nvPr/>
        </p:nvCxnSpPr>
        <p:spPr>
          <a:xfrm rot="10800000">
            <a:off x="4114846" y="2290756"/>
            <a:ext cx="3858600" cy="2300700"/>
          </a:xfrm>
          <a:prstGeom prst="bentConnector3">
            <a:avLst>
              <a:gd fmla="val 62354" name="adj1"/>
            </a:avLst>
          </a:prstGeom>
          <a:noFill/>
          <a:ln cap="flat" cmpd="sng" w="19050">
            <a:solidFill>
              <a:srgbClr val="FF8585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4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… майже 2/3 зупинилися у родичів чи знайомих</a:t>
            </a:r>
            <a:endParaRPr/>
          </a:p>
        </p:txBody>
      </p:sp>
      <p:sp>
        <p:nvSpPr>
          <p:cNvPr id="107" name="Google Shape;107;p14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08" name="Google Shape;108;p14"/>
          <p:cNvPicPr preferRelativeResize="0"/>
          <p:nvPr/>
        </p:nvPicPr>
        <p:blipFill rotWithShape="1">
          <a:blip r:embed="rId3">
            <a:alphaModFix/>
          </a:blip>
          <a:srcRect b="30638" l="34947" r="28032" t="43971"/>
          <a:stretch/>
        </p:blipFill>
        <p:spPr>
          <a:xfrm>
            <a:off x="1705606" y="2101175"/>
            <a:ext cx="9607226" cy="37062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/>
          <p:nvPr>
            <p:ph type="title"/>
          </p:nvPr>
        </p:nvSpPr>
        <p:spPr>
          <a:xfrm>
            <a:off x="533399" y="234498"/>
            <a:ext cx="9362955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… третина анкетованих ВПО приїхали з Харківської області </a:t>
            </a:r>
            <a:endParaRPr/>
          </a:p>
        </p:txBody>
      </p:sp>
      <p:sp>
        <p:nvSpPr>
          <p:cNvPr id="114" name="Google Shape;114;p15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15" name="Google Shape;115;p15"/>
          <p:cNvPicPr preferRelativeResize="0"/>
          <p:nvPr/>
        </p:nvPicPr>
        <p:blipFill rotWithShape="1">
          <a:blip r:embed="rId3">
            <a:alphaModFix/>
          </a:blip>
          <a:srcRect b="35319" l="34468" r="35293" t="39433"/>
          <a:stretch/>
        </p:blipFill>
        <p:spPr>
          <a:xfrm>
            <a:off x="1643973" y="1563842"/>
            <a:ext cx="9174311" cy="430878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6" name="Google Shape;116;p15"/>
          <p:cNvCxnSpPr/>
          <p:nvPr/>
        </p:nvCxnSpPr>
        <p:spPr>
          <a:xfrm flipH="1">
            <a:off x="3774192" y="3224720"/>
            <a:ext cx="4461900" cy="2319900"/>
          </a:xfrm>
          <a:prstGeom prst="bentConnector3">
            <a:avLst>
              <a:gd fmla="val 40842" name="adj1"/>
            </a:avLst>
          </a:prstGeom>
          <a:noFill/>
          <a:ln cap="flat" cmpd="sng" w="19050">
            <a:solidFill>
              <a:srgbClr val="548135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17" name="Google Shape;117;p15"/>
          <p:cNvCxnSpPr/>
          <p:nvPr/>
        </p:nvCxnSpPr>
        <p:spPr>
          <a:xfrm flipH="1">
            <a:off x="5515608" y="2483333"/>
            <a:ext cx="2691300" cy="1749600"/>
          </a:xfrm>
          <a:prstGeom prst="bentConnector3">
            <a:avLst>
              <a:gd fmla="val 74218" name="adj1"/>
            </a:avLst>
          </a:prstGeom>
          <a:noFill/>
          <a:ln cap="flat" cmpd="sng" w="19050">
            <a:solidFill>
              <a:srgbClr val="C0000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18" name="Google Shape;118;p15"/>
          <p:cNvCxnSpPr/>
          <p:nvPr/>
        </p:nvCxnSpPr>
        <p:spPr>
          <a:xfrm flipH="1">
            <a:off x="2334710" y="3586913"/>
            <a:ext cx="5872200" cy="2285700"/>
          </a:xfrm>
          <a:prstGeom prst="bentConnector3">
            <a:avLst>
              <a:gd fmla="val 25649" name="adj1"/>
            </a:avLst>
          </a:pr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med" w="med" type="stealth"/>
          </a:ln>
        </p:spPr>
      </p:cxnSp>
      <p:cxnSp>
        <p:nvCxnSpPr>
          <p:cNvPr id="119" name="Google Shape;119;p15"/>
          <p:cNvCxnSpPr/>
          <p:nvPr/>
        </p:nvCxnSpPr>
        <p:spPr>
          <a:xfrm rot="10800000">
            <a:off x="2334637" y="4681133"/>
            <a:ext cx="0" cy="1191493"/>
          </a:xfrm>
          <a:prstGeom prst="straightConnector1">
            <a:avLst/>
          </a:prstGeom>
          <a:noFill/>
          <a:ln cap="flat" cmpd="sng" w="19050">
            <a:solidFill>
              <a:srgbClr val="7030A0"/>
            </a:solidFill>
            <a:prstDash val="solid"/>
            <a:miter lim="800000"/>
            <a:headEnd len="sm" w="sm" type="none"/>
            <a:tailEnd len="med" w="med" type="stealth"/>
          </a:ln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6"/>
          <p:cNvSpPr txBox="1"/>
          <p:nvPr>
            <p:ph type="title"/>
          </p:nvPr>
        </p:nvSpPr>
        <p:spPr>
          <a:xfrm>
            <a:off x="290206" y="234498"/>
            <a:ext cx="10312942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..60% ВПО переїхали з великих міст (100+ тис населення)</a:t>
            </a:r>
            <a:endParaRPr/>
          </a:p>
        </p:txBody>
      </p:sp>
      <p:sp>
        <p:nvSpPr>
          <p:cNvPr id="125" name="Google Shape;125;p16"/>
          <p:cNvSpPr txBox="1"/>
          <p:nvPr>
            <p:ph idx="1" type="body"/>
          </p:nvPr>
        </p:nvSpPr>
        <p:spPr>
          <a:xfrm>
            <a:off x="533399" y="1436914"/>
            <a:ext cx="11342915" cy="47400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762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/>
          </a:p>
        </p:txBody>
      </p:sp>
      <p:pic>
        <p:nvPicPr>
          <p:cNvPr id="126" name="Google Shape;126;p16"/>
          <p:cNvPicPr preferRelativeResize="0"/>
          <p:nvPr/>
        </p:nvPicPr>
        <p:blipFill rotWithShape="1">
          <a:blip r:embed="rId3">
            <a:alphaModFix/>
          </a:blip>
          <a:srcRect b="32481" l="35386" r="29228" t="43546"/>
          <a:stretch/>
        </p:blipFill>
        <p:spPr>
          <a:xfrm>
            <a:off x="1271231" y="2149812"/>
            <a:ext cx="9649537" cy="36770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533399" y="234498"/>
            <a:ext cx="9972473" cy="8758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aleway"/>
              <a:buNone/>
            </a:pPr>
            <a:r>
              <a:rPr lang="uk-UA"/>
              <a:t>…переїхали утрьох або удвох, але понад ½ анкетованих – без дітей</a:t>
            </a:r>
            <a:endParaRPr/>
          </a:p>
        </p:txBody>
      </p:sp>
      <p:pic>
        <p:nvPicPr>
          <p:cNvPr id="132" name="Google Shape;132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3399" y="1945532"/>
            <a:ext cx="4515255" cy="42314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3251" y="1030200"/>
            <a:ext cx="4798979" cy="2880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35429" y="3910520"/>
            <a:ext cx="5233481" cy="29474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