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Raleway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3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2680877" y="2196361"/>
            <a:ext cx="8909143" cy="1625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8811620" y="4023041"/>
            <a:ext cx="2743200" cy="7848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76862" y="5681178"/>
            <a:ext cx="856266" cy="117081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46663" y="5673390"/>
            <a:ext cx="898672" cy="12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aleway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0909738" y="5595122"/>
            <a:ext cx="1282262" cy="11666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>
            <a:off x="10266745" y="206829"/>
            <a:ext cx="1685770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/>
          <p:nvPr>
            <p:ph type="title"/>
          </p:nvPr>
        </p:nvSpPr>
        <p:spPr>
          <a:xfrm>
            <a:off x="533399" y="234498"/>
            <a:ext cx="9368247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0" type="dt"/>
          </p:nvPr>
        </p:nvSpPr>
        <p:spPr>
          <a:xfrm>
            <a:off x="533399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8811620" y="3699164"/>
            <a:ext cx="2743200" cy="1108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33223" y="3073319"/>
            <a:ext cx="605338" cy="3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 rot="-5400000">
            <a:off x="11141776" y="5801669"/>
            <a:ext cx="826091" cy="1129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533400" y="234498"/>
            <a:ext cx="857141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400"/>
              <a:buFont typeface="Helvetica Neue"/>
              <a:buChar char="‣"/>
              <a:defRPr b="0" i="0" sz="2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200"/>
              <a:buFont typeface="Helvetica Neue"/>
              <a:buChar char="‣"/>
              <a:defRPr b="0" i="0" sz="2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000"/>
              <a:buFont typeface="Helvetica Neue"/>
              <a:buChar char="‣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89955" y="461946"/>
            <a:ext cx="1386359" cy="4209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977900" y="5638800"/>
            <a:ext cx="2679700" cy="87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9"/>
          <p:cNvSpPr txBox="1"/>
          <p:nvPr>
            <p:ph type="ctrTitle"/>
          </p:nvPr>
        </p:nvSpPr>
        <p:spPr>
          <a:xfrm>
            <a:off x="1505527" y="1291416"/>
            <a:ext cx="10084493" cy="12151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ct val="100000"/>
              <a:buFont typeface="Raleway"/>
              <a:buNone/>
            </a:pPr>
            <a:r>
              <a:rPr lang="uk-UA" sz="3600">
                <a:solidFill>
                  <a:srgbClr val="F2F2F2"/>
                </a:solidFill>
              </a:rPr>
              <a:t>АНКЕТУВАННЯ ВНУТРІШНЬО ПЕРЕМІЩЕНИХ ОСІБ У ПИРЯТИНСЬКІЙ ГРОМАДІ </a:t>
            </a:r>
            <a:endParaRPr i="1" sz="3600"/>
          </a:p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2680877" y="2893807"/>
            <a:ext cx="8909143" cy="927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i="1" lang="uk-UA" sz="2800"/>
              <a:t>Нерепрезентативне опитування</a:t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r>
              <a:rPr i="1" lang="uk-UA" sz="2800"/>
              <a:t>травень 2023 року </a:t>
            </a:r>
            <a:endParaRPr i="1" sz="2800"/>
          </a:p>
        </p:txBody>
      </p:sp>
      <p:pic>
        <p:nvPicPr>
          <p:cNvPr descr="A picture containing drawing&#10;&#10;Description automatically generated" id="68" name="Google Shape;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726" y="5862773"/>
            <a:ext cx="1703453" cy="41102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/>
          <p:nvPr/>
        </p:nvSpPr>
        <p:spPr>
          <a:xfrm>
            <a:off x="2753179" y="5776436"/>
            <a:ext cx="81872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«Розбудова ланцюжків доданої вартості у молочному та ягідному кластерах Пирятинської громади для розширення економічних можливостей молоді і сільських жителів та еко-орієнтованого зростання</a:t>
            </a:r>
            <a:r>
              <a:rPr b="1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.. торік цей розподіл був подібний (анкетування у 05-06.2022)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30" name="Google Shape;130;p18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3">
            <a:alphaModFix/>
          </a:blip>
          <a:srcRect b="30639" l="35625" r="28750" t="44963"/>
          <a:stretch/>
        </p:blipFill>
        <p:spPr>
          <a:xfrm>
            <a:off x="1311916" y="1819072"/>
            <a:ext cx="9898907" cy="3813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Оцінка Пирятинської громади</a:t>
            </a:r>
            <a:br>
              <a:rPr lang="uk-UA"/>
            </a:br>
            <a:endParaRPr/>
          </a:p>
        </p:txBody>
      </p:sp>
      <p:sp>
        <p:nvSpPr>
          <p:cNvPr id="137" name="Google Shape;137;p19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Більшість ВПО задоволена своїм перебуванням у Пирятинській громаді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27375" l="25612" r="32181" t="37305"/>
          <a:stretch/>
        </p:blipFill>
        <p:spPr>
          <a:xfrm>
            <a:off x="533399" y="1254768"/>
            <a:ext cx="10457192" cy="4922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2023 vs 2022: рівень задоволення перебуванням у громаді знизився за останній рік 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150" name="Google Shape;150;p21"/>
          <p:cNvPicPr preferRelativeResize="0"/>
          <p:nvPr/>
        </p:nvPicPr>
        <p:blipFill rotWithShape="1">
          <a:blip r:embed="rId3">
            <a:alphaModFix/>
          </a:blip>
          <a:srcRect b="27105" l="35671" r="31945" t="48744"/>
          <a:stretch/>
        </p:blipFill>
        <p:spPr>
          <a:xfrm>
            <a:off x="418288" y="1303556"/>
            <a:ext cx="8023655" cy="3365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 rotWithShape="1">
          <a:blip r:embed="rId4">
            <a:alphaModFix/>
          </a:blip>
          <a:srcRect b="27517" l="34947" r="31702" t="47092"/>
          <a:stretch/>
        </p:blipFill>
        <p:spPr>
          <a:xfrm>
            <a:off x="4679004" y="3640711"/>
            <a:ext cx="7512995" cy="3217289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>
            <p:ph idx="1" type="body"/>
          </p:nvPr>
        </p:nvSpPr>
        <p:spPr>
          <a:xfrm>
            <a:off x="4411030" y="3429000"/>
            <a:ext cx="7780969" cy="442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uk-UA">
                <a:solidFill>
                  <a:srgbClr val="C00000"/>
                </a:solidFill>
              </a:rPr>
              <a:t>Анкетування у 05-06.2022</a:t>
            </a:r>
            <a:endParaRPr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Найвищі оцінки опитаних ВПО – адмінпослуги та роздача проднаборів/ гумдопомоги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 rotWithShape="1">
          <a:blip r:embed="rId3">
            <a:alphaModFix/>
          </a:blip>
          <a:srcRect b="23404" l="25373" r="26277" t="34326"/>
          <a:stretch/>
        </p:blipFill>
        <p:spPr>
          <a:xfrm>
            <a:off x="362843" y="1417457"/>
            <a:ext cx="7740319" cy="380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 rotWithShape="1">
          <a:blip r:embed="rId4">
            <a:alphaModFix/>
          </a:blip>
          <a:srcRect b="23830" l="49947" r="26036" t="48368"/>
          <a:stretch/>
        </p:blipFill>
        <p:spPr>
          <a:xfrm>
            <a:off x="8041605" y="2645924"/>
            <a:ext cx="3869112" cy="2519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Найбільше серед ВПО затребувані продуктові набори та гуманітарна допомога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66" name="Google Shape;166;p2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7" name="Google Shape;167;p23"/>
          <p:cNvPicPr preferRelativeResize="0"/>
          <p:nvPr/>
        </p:nvPicPr>
        <p:blipFill rotWithShape="1">
          <a:blip r:embed="rId3">
            <a:alphaModFix/>
          </a:blip>
          <a:srcRect b="30497" l="25531" r="29866" t="42694"/>
          <a:stretch/>
        </p:blipFill>
        <p:spPr>
          <a:xfrm>
            <a:off x="416344" y="1670378"/>
            <a:ext cx="11775656" cy="3981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… торік зайнятість цікавила 48% опитаних ВПО порівняно із 21% у травні 2023 року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73" name="Google Shape;173;p24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74" name="Google Shape;174;p24"/>
          <p:cNvPicPr preferRelativeResize="0"/>
          <p:nvPr/>
        </p:nvPicPr>
        <p:blipFill rotWithShape="1">
          <a:blip r:embed="rId3">
            <a:alphaModFix/>
          </a:blip>
          <a:srcRect b="35640" l="25771" r="27712" t="44964"/>
          <a:stretch/>
        </p:blipFill>
        <p:spPr>
          <a:xfrm>
            <a:off x="204991" y="2159540"/>
            <a:ext cx="11987009" cy="32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Інтегрованість ВПО у громаду</a:t>
            </a:r>
            <a:endParaRPr/>
          </a:p>
        </p:txBody>
      </p:sp>
      <p:sp>
        <p:nvSpPr>
          <p:cNvPr id="180" name="Google Shape;180;p25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60% повідомили про відсутність напруження у відносинах з місцевими жителями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86" name="Google Shape;186;p26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 b="31773" l="25612" r="34653" t="34468"/>
          <a:stretch/>
        </p:blipFill>
        <p:spPr>
          <a:xfrm>
            <a:off x="463239" y="1436914"/>
            <a:ext cx="9918248" cy="474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Більшість ВПО цікавляться місцевими новинами громади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93" name="Google Shape;193;p27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25248" l="25053" r="26197" t="34185"/>
          <a:stretch/>
        </p:blipFill>
        <p:spPr>
          <a:xfrm>
            <a:off x="395991" y="1271545"/>
            <a:ext cx="10693541" cy="5005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МЕТОДОЛОГІЯ АНКЕТУВАННЯ </a:t>
            </a:r>
            <a:endParaRPr/>
          </a:p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Анонімна анкета - Google-форма</a:t>
            </a:r>
            <a:endParaRPr b="1" i="1"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Поширення інформації через соцмережі, оголошення з QR-кодом у місцях скупчень ВПО та у закладах громадського харчування у Пирятині та старостатах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Всього отримано 160 заповнених анкет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1/3 повідомили, що долучалися до місцевих подій. Але ¼ не мають інформації про такі події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00" name="Google Shape;200;p28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1" name="Google Shape;201;p28"/>
          <p:cNvPicPr preferRelativeResize="0"/>
          <p:nvPr/>
        </p:nvPicPr>
        <p:blipFill rotWithShape="1">
          <a:blip r:embed="rId3">
            <a:alphaModFix/>
          </a:blip>
          <a:srcRect b="29220" l="25531" r="26834" t="34326"/>
          <a:stretch/>
        </p:blipFill>
        <p:spPr>
          <a:xfrm>
            <a:off x="424286" y="1527243"/>
            <a:ext cx="11343428" cy="4883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40% брали участь у благодійних ярмарках на потреби ЗСУ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07" name="Google Shape;207;p29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8" name="Google Shape;208;p29"/>
          <p:cNvPicPr preferRelativeResize="0"/>
          <p:nvPr/>
        </p:nvPicPr>
        <p:blipFill rotWithShape="1">
          <a:blip r:embed="rId3">
            <a:alphaModFix/>
          </a:blip>
          <a:srcRect b="24822" l="25452" r="26196" t="33901"/>
          <a:stretch/>
        </p:blipFill>
        <p:spPr>
          <a:xfrm>
            <a:off x="533398" y="1535717"/>
            <a:ext cx="10516303" cy="5049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Майже ½ зацікавлені (особисто або діти) попрацювати та/або навчатися новим навичкам у шкільних коворкінгах, створених у рамках проекту ЄС?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14" name="Google Shape;214;p3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15" name="Google Shape;215;p30"/>
          <p:cNvPicPr preferRelativeResize="0"/>
          <p:nvPr/>
        </p:nvPicPr>
        <p:blipFill rotWithShape="1">
          <a:blip r:embed="rId3">
            <a:alphaModFix/>
          </a:blip>
          <a:srcRect b="31773" l="26649" r="28270" t="42837"/>
          <a:stretch/>
        </p:blipFill>
        <p:spPr>
          <a:xfrm>
            <a:off x="369921" y="1712068"/>
            <a:ext cx="11790572" cy="3735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Понад 2/3 не працюють і не займаються власним бізнесом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21" name="Google Shape;221;p3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22" name="Google Shape;222;p31"/>
          <p:cNvPicPr preferRelativeResize="0"/>
          <p:nvPr/>
        </p:nvPicPr>
        <p:blipFill rotWithShape="1">
          <a:blip r:embed="rId3">
            <a:alphaModFix/>
          </a:blip>
          <a:srcRect b="36311" l="25531" r="40240" t="31773"/>
          <a:stretch/>
        </p:blipFill>
        <p:spPr>
          <a:xfrm>
            <a:off x="1697947" y="1436914"/>
            <a:ext cx="9037695" cy="4740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1/3 не шукали роботу у громаді, бо не можуть працювати за станом здоров’я, сімейні обставини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228" name="Google Shape;228;p32"/>
          <p:cNvPicPr preferRelativeResize="0"/>
          <p:nvPr/>
        </p:nvPicPr>
        <p:blipFill rotWithShape="1">
          <a:blip r:embed="rId3">
            <a:alphaModFix/>
          </a:blip>
          <a:srcRect b="26241" l="25531" r="28429" t="38298"/>
          <a:stretch/>
        </p:blipFill>
        <p:spPr>
          <a:xfrm>
            <a:off x="463580" y="1478604"/>
            <a:ext cx="10597081" cy="4591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Плани на майбутнє</a:t>
            </a:r>
            <a:endParaRPr/>
          </a:p>
        </p:txBody>
      </p:sp>
      <p:sp>
        <p:nvSpPr>
          <p:cNvPr id="234" name="Google Shape;234;p33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Кожен четвертий опитаний хотів би залишитися у громаді на постійне проживання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40" name="Google Shape;240;p34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3">
            <a:alphaModFix/>
          </a:blip>
          <a:srcRect b="38156" l="25612" r="26754" t="30638"/>
          <a:stretch/>
        </p:blipFill>
        <p:spPr>
          <a:xfrm>
            <a:off x="415350" y="1485551"/>
            <a:ext cx="11463976" cy="4224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… торік лише 13%  планували залишитися на постійно у громаді (анкетування 05-06.2022)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47" name="Google Shape;247;p35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3">
            <a:alphaModFix/>
          </a:blip>
          <a:srcRect b="33901" l="34947" r="28191" t="41844"/>
          <a:stretch/>
        </p:blipFill>
        <p:spPr>
          <a:xfrm>
            <a:off x="1317158" y="1780162"/>
            <a:ext cx="10670392" cy="3949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Серед анкетованих ВПО домінують жінки, при цьому переважно працездатного віку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75115" y="2717711"/>
            <a:ext cx="6867728" cy="403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1"/>
          <p:cNvPicPr preferRelativeResize="0"/>
          <p:nvPr/>
        </p:nvPicPr>
        <p:blipFill rotWithShape="1">
          <a:blip r:embed="rId4">
            <a:alphaModFix/>
          </a:blip>
          <a:srcRect b="27800" l="34468" r="39122" t="48369"/>
          <a:stretch/>
        </p:blipFill>
        <p:spPr>
          <a:xfrm>
            <a:off x="533398" y="1585609"/>
            <a:ext cx="6573871" cy="3336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Більшість анкетованих ВПО розмістилися у м.Пирятин та Великій Кручі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 b="27517" l="35346" r="33936" t="48085"/>
          <a:stretch/>
        </p:blipFill>
        <p:spPr>
          <a:xfrm>
            <a:off x="1058900" y="1867610"/>
            <a:ext cx="9645932" cy="4309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type="title"/>
          </p:nvPr>
        </p:nvSpPr>
        <p:spPr>
          <a:xfrm>
            <a:off x="290206" y="234498"/>
            <a:ext cx="1031294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44% ВПО переїхали з великих міст (100+ тис населення)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 b="28226" l="35225" r="29548" t="48652"/>
          <a:stretch/>
        </p:blipFill>
        <p:spPr>
          <a:xfrm>
            <a:off x="1313799" y="2120630"/>
            <a:ext cx="9564401" cy="3531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2/3 ВПО у громаді переїхали у лютому-березні 2022 року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b="36311" l="34628" r="27632" t="40426"/>
          <a:stretch/>
        </p:blipFill>
        <p:spPr>
          <a:xfrm>
            <a:off x="894944" y="2285999"/>
            <a:ext cx="9623203" cy="3336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Переїхали до громади свідомо – до родичів, друзів, або через міркування безпеки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b="31773" l="25292" r="26834" t="32340"/>
          <a:stretch/>
        </p:blipFill>
        <p:spPr>
          <a:xfrm>
            <a:off x="389107" y="1361871"/>
            <a:ext cx="11788542" cy="49708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77% опитаних ВПО проживають у громаді з дітьми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17" name="Google Shape;117;p16"/>
          <p:cNvPicPr preferRelativeResize="0"/>
          <p:nvPr/>
        </p:nvPicPr>
        <p:blipFill rotWithShape="1">
          <a:blip r:embed="rId3">
            <a:alphaModFix/>
          </a:blip>
          <a:srcRect b="37446" l="25929" r="26674" t="31063"/>
          <a:stretch/>
        </p:blipFill>
        <p:spPr>
          <a:xfrm>
            <a:off x="642024" y="1517514"/>
            <a:ext cx="10827668" cy="4046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Raleway"/>
              <a:buNone/>
            </a:pPr>
            <a:r>
              <a:rPr lang="uk-UA">
                <a:solidFill>
                  <a:srgbClr val="C00000"/>
                </a:solidFill>
              </a:rPr>
              <a:t>3/4 анкетованих ВПО до війни мали рівень достатку середній і вище середнього</a:t>
            </a:r>
            <a:endParaRPr/>
          </a:p>
        </p:txBody>
      </p:sp>
      <p:sp>
        <p:nvSpPr>
          <p:cNvPr id="123" name="Google Shape;123;p17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 b="23971" l="25371" r="27074" t="40851"/>
          <a:stretch/>
        </p:blipFill>
        <p:spPr>
          <a:xfrm>
            <a:off x="533399" y="1342416"/>
            <a:ext cx="10894034" cy="4533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