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4E55"/>
    <a:srgbClr val="FA5064"/>
    <a:srgbClr val="F04E55"/>
    <a:srgbClr val="60C3A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3FF7-8681-4EFA-A678-87A82B771D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DDC9-42E5-4012-B9C6-931B0ED4BF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8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4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1872208"/>
          </a:xfrm>
        </p:spPr>
        <p:txBody>
          <a:bodyPr>
            <a:normAutofit/>
          </a:bodyPr>
          <a:lstStyle/>
          <a:p>
            <a:pPr algn="l"/>
            <a:r>
              <a:rPr lang="uk-UA" sz="3600" b="1" dirty="0" smtClean="0">
                <a:solidFill>
                  <a:schemeClr val="bg1"/>
                </a:solidFill>
                <a:latin typeface="+mn-lt"/>
                <a:ea typeface="Verdana" pitchFamily="34" charset="0"/>
                <a:cs typeface="Arial" pitchFamily="34" charset="0"/>
              </a:rPr>
              <a:t>Ідентичність громади, </a:t>
            </a:r>
            <a:br>
              <a:rPr lang="uk-UA" sz="3600" b="1" dirty="0" smtClean="0">
                <a:solidFill>
                  <a:schemeClr val="bg1"/>
                </a:solidFill>
                <a:latin typeface="+mn-lt"/>
                <a:ea typeface="Verdana" pitchFamily="34" charset="0"/>
                <a:cs typeface="Arial" pitchFamily="34" charset="0"/>
              </a:rPr>
            </a:br>
            <a:r>
              <a:rPr lang="uk-UA" sz="3200" b="1" dirty="0" smtClean="0">
                <a:solidFill>
                  <a:schemeClr val="bg1"/>
                </a:solidFill>
                <a:latin typeface="+mn-lt"/>
                <a:ea typeface="Verdana" pitchFamily="34" charset="0"/>
                <a:cs typeface="Arial" pitchFamily="34" charset="0"/>
              </a:rPr>
              <a:t>як нова можливість для зростання</a:t>
            </a:r>
            <a:endParaRPr lang="uk-UA" sz="3200" b="1" dirty="0">
              <a:solidFill>
                <a:schemeClr val="bg1"/>
              </a:solidFill>
              <a:latin typeface="+mn-lt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293096"/>
            <a:ext cx="8064896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uk-UA" sz="3000" b="1" dirty="0" err="1" smtClean="0">
                <a:solidFill>
                  <a:schemeClr val="bg1"/>
                </a:solidFill>
                <a:ea typeface="Verdana" pitchFamily="34" charset="0"/>
                <a:cs typeface="Arial" pitchFamily="34" charset="0"/>
              </a:rPr>
              <a:t>Баранівська</a:t>
            </a:r>
            <a:r>
              <a:rPr lang="uk-UA" sz="3000" b="1" dirty="0" smtClean="0">
                <a:solidFill>
                  <a:schemeClr val="bg1"/>
                </a:solidFill>
                <a:ea typeface="Verdana" pitchFamily="34" charset="0"/>
                <a:cs typeface="Arial" pitchFamily="34" charset="0"/>
              </a:rPr>
              <a:t> міська об’єднана територіальна громада – це органічний простір щедрої природи, активних громадян, інновацій та органічного виробництв</a:t>
            </a:r>
            <a:r>
              <a:rPr lang="uk-UA" b="1" dirty="0" smtClean="0">
                <a:solidFill>
                  <a:schemeClr val="bg1"/>
                </a:solidFill>
                <a:ea typeface="Verdana" pitchFamily="34" charset="0"/>
                <a:cs typeface="Arial" pitchFamily="34" charset="0"/>
              </a:rPr>
              <a:t>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лого на червоному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88840"/>
            <a:ext cx="3019847" cy="20957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4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На суму 18,5 тис. євро було придбане високоякісне сучасне обладнання для роботи  технічного та швейного </a:t>
            </a:r>
            <a:r>
              <a:rPr lang="uk-UA" sz="2800" b="1" dirty="0" err="1" smtClean="0">
                <a:solidFill>
                  <a:schemeClr val="bg1"/>
                </a:solidFill>
                <a:latin typeface="+mn-lt"/>
              </a:rPr>
              <a:t>коворкінгів</a:t>
            </a:r>
            <a:endParaRPr lang="uk-UA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Содержимое 3" descr="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204864"/>
            <a:ext cx="4294894" cy="3600400"/>
          </a:xfrm>
        </p:spPr>
      </p:pic>
      <p:pic>
        <p:nvPicPr>
          <p:cNvPr id="5" name="Рисунок 4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204864"/>
            <a:ext cx="4294894" cy="3600400"/>
          </a:xfrm>
          <a:prstGeom prst="rect">
            <a:avLst/>
          </a:prstGeom>
        </p:spPr>
      </p:pic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403648" y="6093296"/>
            <a:ext cx="7740352" cy="620688"/>
          </a:xfrm>
        </p:spPr>
        <p:txBody>
          <a:bodyPr/>
          <a:lstStyle/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Проект "Молодіжний кластер органічного бізнесу </a:t>
            </a:r>
            <a:r>
              <a:rPr lang="uk-UA" sz="1800" dirty="0" err="1" smtClean="0">
                <a:solidFill>
                  <a:schemeClr val="tx1"/>
                </a:solidFill>
              </a:rPr>
              <a:t>Баранівської</a:t>
            </a:r>
            <a:r>
              <a:rPr lang="uk-UA" sz="1800" dirty="0" smtClean="0">
                <a:solidFill>
                  <a:schemeClr val="tx1"/>
                </a:solidFill>
              </a:rPr>
              <a:t> міської ОТГ"  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реалізується за фінансової підтримки Європейського Союзу</a:t>
            </a:r>
            <a:endParaRPr lang="uk-UA" sz="1800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Logo_h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065912"/>
            <a:ext cx="792088" cy="7920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4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98992" cy="4525963"/>
          </a:xfrm>
        </p:spPr>
      </p:pic>
      <p:pic>
        <p:nvPicPr>
          <p:cNvPr id="5" name="Рисунок 4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484783"/>
            <a:ext cx="5508104" cy="4617431"/>
          </a:xfrm>
          <a:prstGeom prst="rect">
            <a:avLst/>
          </a:prstGeom>
        </p:spPr>
      </p:pic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403648" y="6093296"/>
            <a:ext cx="7740352" cy="620688"/>
          </a:xfrm>
        </p:spPr>
        <p:txBody>
          <a:bodyPr/>
          <a:lstStyle/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Проект "Молодіжний кластер органічного бізнесу </a:t>
            </a:r>
            <a:r>
              <a:rPr lang="uk-UA" sz="1800" dirty="0" err="1" smtClean="0">
                <a:solidFill>
                  <a:schemeClr val="tx1"/>
                </a:solidFill>
              </a:rPr>
              <a:t>Баранівської</a:t>
            </a:r>
            <a:r>
              <a:rPr lang="uk-UA" sz="1800" dirty="0" smtClean="0">
                <a:solidFill>
                  <a:schemeClr val="tx1"/>
                </a:solidFill>
              </a:rPr>
              <a:t> міської ОТГ"  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реалізується за фінансової підтримки Європейського Союзу</a:t>
            </a:r>
            <a:endParaRPr lang="uk-UA" sz="1800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Logo_h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065912"/>
            <a:ext cx="792088" cy="7920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4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403648" y="6093296"/>
            <a:ext cx="7740352" cy="620688"/>
          </a:xfrm>
        </p:spPr>
        <p:txBody>
          <a:bodyPr/>
          <a:lstStyle/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Проект "Молодіжний кластер органічного бізнесу </a:t>
            </a:r>
            <a:r>
              <a:rPr lang="uk-UA" sz="1800" dirty="0" err="1" smtClean="0">
                <a:solidFill>
                  <a:schemeClr val="tx1"/>
                </a:solidFill>
              </a:rPr>
              <a:t>Баранівської</a:t>
            </a:r>
            <a:r>
              <a:rPr lang="uk-UA" sz="1800" dirty="0" smtClean="0">
                <a:solidFill>
                  <a:schemeClr val="tx1"/>
                </a:solidFill>
              </a:rPr>
              <a:t> міської ОТГ"  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реалізується за фінансової підтримки Європейського Союзу</a:t>
            </a:r>
            <a:endParaRPr lang="uk-UA" sz="1800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Logo_h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065912"/>
            <a:ext cx="792088" cy="792088"/>
          </a:xfrm>
          <a:prstGeom prst="rect">
            <a:avLst/>
          </a:prstGeom>
        </p:spPr>
      </p:pic>
      <p:pic>
        <p:nvPicPr>
          <p:cNvPr id="10" name="Рисунок 9" descr="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5722492" cy="4797152"/>
          </a:xfrm>
          <a:prstGeom prst="rect">
            <a:avLst/>
          </a:prstGeom>
        </p:spPr>
      </p:pic>
      <p:pic>
        <p:nvPicPr>
          <p:cNvPr id="12" name="Содержимое 11" descr="8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51920" y="1628801"/>
            <a:ext cx="5292079" cy="443633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A5064"/>
                </a:solidFill>
                <a:latin typeface="+mn-lt"/>
              </a:rPr>
              <a:t>16,7 тис. євро для будівництва морозильного сховища для ягід для діяльності </a:t>
            </a:r>
            <a:r>
              <a:rPr lang="uk-UA" sz="2800" b="1" dirty="0" err="1" smtClean="0">
                <a:solidFill>
                  <a:srgbClr val="FA5064"/>
                </a:solidFill>
                <a:latin typeface="+mn-lt"/>
              </a:rPr>
              <a:t>СОК</a:t>
            </a:r>
            <a:r>
              <a:rPr lang="uk-UA" sz="2800" b="1" dirty="0" smtClean="0">
                <a:solidFill>
                  <a:srgbClr val="FA5064"/>
                </a:solidFill>
                <a:latin typeface="+mn-lt"/>
              </a:rPr>
              <a:t> «Комора»</a:t>
            </a:r>
            <a:r>
              <a:rPr lang="en-US" sz="2800" b="1" dirty="0" smtClean="0">
                <a:solidFill>
                  <a:srgbClr val="FA5064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rgbClr val="FA5064"/>
                </a:solidFill>
                <a:latin typeface="+mn-lt"/>
              </a:rPr>
            </a:br>
            <a:r>
              <a:rPr lang="ru-RU" sz="2800" b="1" dirty="0" smtClean="0">
                <a:solidFill>
                  <a:srgbClr val="FA5064"/>
                </a:solidFill>
                <a:latin typeface="+mn-lt"/>
              </a:rPr>
              <a:t>160 тис. </a:t>
            </a:r>
            <a:r>
              <a:rPr lang="ru-RU" sz="2800" b="1" dirty="0" err="1" smtClean="0">
                <a:solidFill>
                  <a:srgbClr val="FA5064"/>
                </a:solidFill>
                <a:latin typeface="+mn-lt"/>
              </a:rPr>
              <a:t>євро</a:t>
            </a:r>
            <a:r>
              <a:rPr lang="ru-RU" sz="2800" b="1" dirty="0" smtClean="0">
                <a:solidFill>
                  <a:srgbClr val="FA5064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rgbClr val="FA5064"/>
                </a:solidFill>
                <a:latin typeface="+mn-lt"/>
              </a:rPr>
              <a:t>передбачено</a:t>
            </a:r>
            <a:r>
              <a:rPr lang="ru-RU" sz="2800" b="1" dirty="0" smtClean="0">
                <a:solidFill>
                  <a:srgbClr val="FA5064"/>
                </a:solidFill>
                <a:latin typeface="+mn-lt"/>
              </a:rPr>
              <a:t> на </a:t>
            </a:r>
            <a:r>
              <a:rPr lang="ru-RU" sz="2800" b="1" dirty="0" err="1" smtClean="0">
                <a:solidFill>
                  <a:srgbClr val="FA5064"/>
                </a:solidFill>
                <a:latin typeface="+mn-lt"/>
              </a:rPr>
              <a:t>будівництво</a:t>
            </a:r>
            <a:r>
              <a:rPr lang="ru-RU" sz="2800" b="1" dirty="0" smtClean="0">
                <a:solidFill>
                  <a:srgbClr val="FA5064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rgbClr val="FA5064"/>
                </a:solidFill>
                <a:latin typeface="+mn-lt"/>
              </a:rPr>
              <a:t>міні-сироварні</a:t>
            </a:r>
            <a:r>
              <a:rPr lang="en-US" sz="2800" b="1" dirty="0" smtClean="0">
                <a:solidFill>
                  <a:srgbClr val="FA5064"/>
                </a:solidFill>
                <a:latin typeface="+mn-lt"/>
              </a:rPr>
              <a:t> </a:t>
            </a:r>
            <a:r>
              <a:rPr lang="ru-RU" sz="2800" b="1" dirty="0" smtClean="0">
                <a:solidFill>
                  <a:srgbClr val="FA5064"/>
                </a:solidFill>
                <a:latin typeface="+mn-lt"/>
              </a:rPr>
              <a:t> для </a:t>
            </a:r>
            <a:r>
              <a:rPr lang="ru-RU" sz="2800" b="1" dirty="0" err="1" smtClean="0">
                <a:solidFill>
                  <a:srgbClr val="FA5064"/>
                </a:solidFill>
                <a:latin typeface="+mn-lt"/>
              </a:rPr>
              <a:t>роботи</a:t>
            </a:r>
            <a:r>
              <a:rPr lang="ru-RU" sz="2800" b="1" dirty="0" smtClean="0">
                <a:solidFill>
                  <a:srgbClr val="FA5064"/>
                </a:solidFill>
                <a:latin typeface="+mn-lt"/>
              </a:rPr>
              <a:t> СОК «</a:t>
            </a:r>
            <a:r>
              <a:rPr lang="ru-RU" sz="2800" b="1" dirty="0" err="1" smtClean="0">
                <a:solidFill>
                  <a:srgbClr val="FA5064"/>
                </a:solidFill>
                <a:latin typeface="+mn-lt"/>
              </a:rPr>
              <a:t>Мілка</a:t>
            </a:r>
            <a:r>
              <a:rPr lang="ru-RU" sz="2800" b="1" dirty="0" smtClean="0">
                <a:solidFill>
                  <a:srgbClr val="FA5064"/>
                </a:solidFill>
                <a:latin typeface="+mn-lt"/>
              </a:rPr>
              <a:t> 2018»</a:t>
            </a:r>
            <a:endParaRPr lang="ru-RU" sz="2800" b="1" dirty="0">
              <a:solidFill>
                <a:srgbClr val="FA5064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280920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Logo_h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093296"/>
            <a:ext cx="648072" cy="648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7624" y="6211669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Проект </a:t>
            </a:r>
            <a:r>
              <a:rPr lang="uk-UA" dirty="0" err="1" smtClean="0">
                <a:solidFill>
                  <a:schemeClr val="tx1"/>
                </a:solidFill>
              </a:rPr>
              <a:t>“</a:t>
            </a:r>
            <a:r>
              <a:rPr lang="uk-UA" dirty="0" err="1" smtClean="0"/>
              <a:t>Молодіжний</a:t>
            </a:r>
            <a:r>
              <a:rPr lang="uk-UA" dirty="0" smtClean="0">
                <a:solidFill>
                  <a:schemeClr val="tx1"/>
                </a:solidFill>
              </a:rPr>
              <a:t> кластер органічного бізнесу </a:t>
            </a:r>
            <a:r>
              <a:rPr lang="uk-UA" dirty="0" err="1" smtClean="0">
                <a:solidFill>
                  <a:schemeClr val="tx1"/>
                </a:solidFill>
              </a:rPr>
              <a:t>Баранівської</a:t>
            </a:r>
            <a:r>
              <a:rPr lang="uk-UA" dirty="0" smtClean="0">
                <a:solidFill>
                  <a:schemeClr val="tx1"/>
                </a:solidFill>
              </a:rPr>
              <a:t> міської ОТГ” реалізується за фінансової підтримки Європейського Союзу</a:t>
            </a:r>
            <a:endParaRPr lang="uk-U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475656" y="6165304"/>
            <a:ext cx="7127701" cy="494407"/>
          </a:xfrm>
        </p:spPr>
        <p:txBody>
          <a:bodyPr/>
          <a:lstStyle/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Проект </a:t>
            </a:r>
            <a:r>
              <a:rPr lang="uk-UA" sz="1800" dirty="0" err="1" smtClean="0">
                <a:solidFill>
                  <a:schemeClr val="tx1"/>
                </a:solidFill>
              </a:rPr>
              <a:t>“Молодіжний</a:t>
            </a:r>
            <a:r>
              <a:rPr lang="uk-UA" sz="1800" dirty="0" smtClean="0">
                <a:solidFill>
                  <a:schemeClr val="tx1"/>
                </a:solidFill>
              </a:rPr>
              <a:t> кластер органічного бізнесу </a:t>
            </a:r>
            <a:r>
              <a:rPr lang="uk-UA" sz="1800" dirty="0" err="1" smtClean="0">
                <a:solidFill>
                  <a:schemeClr val="tx1"/>
                </a:solidFill>
              </a:rPr>
              <a:t>Баранівської</a:t>
            </a:r>
            <a:r>
              <a:rPr lang="uk-UA" sz="1800" dirty="0" smtClean="0">
                <a:solidFill>
                  <a:schemeClr val="tx1"/>
                </a:solidFill>
              </a:rPr>
              <a:t> міської ОТГ” реалізується за </a:t>
            </a:r>
            <a:r>
              <a:rPr lang="uk-UA" sz="1800" dirty="0" err="1" smtClean="0">
                <a:solidFill>
                  <a:schemeClr val="tx1"/>
                </a:solidFill>
              </a:rPr>
              <a:t>фінасової</a:t>
            </a:r>
            <a:r>
              <a:rPr lang="uk-UA" sz="1800" dirty="0" smtClean="0">
                <a:solidFill>
                  <a:schemeClr val="tx1"/>
                </a:solidFill>
              </a:rPr>
              <a:t> підтримки Європейського Союзу</a:t>
            </a:r>
            <a:endParaRPr lang="uk-UA" sz="1800" dirty="0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>
                <a:solidFill>
                  <a:srgbClr val="FA5064"/>
                </a:solidFill>
                <a:latin typeface="+mn-lt"/>
              </a:rPr>
              <a:t>160 тис. євро передбачені на будівництво приміщення </a:t>
            </a:r>
            <a:r>
              <a:rPr lang="uk-UA" sz="2800" b="1" dirty="0" err="1">
                <a:solidFill>
                  <a:srgbClr val="FA5064"/>
                </a:solidFill>
                <a:latin typeface="+mn-lt"/>
              </a:rPr>
              <a:t>торгово-тренінгового</a:t>
            </a:r>
            <a:r>
              <a:rPr lang="uk-UA" sz="2800" b="1" dirty="0">
                <a:solidFill>
                  <a:srgbClr val="FA5064"/>
                </a:solidFill>
                <a:latin typeface="+mn-lt"/>
              </a:rPr>
              <a:t> центру</a:t>
            </a:r>
            <a:endParaRPr lang="ru-RU" sz="2800" b="1" dirty="0">
              <a:solidFill>
                <a:srgbClr val="FA5064"/>
              </a:solidFill>
              <a:latin typeface="+mn-lt"/>
            </a:endParaRPr>
          </a:p>
        </p:txBody>
      </p:sp>
      <p:pic>
        <p:nvPicPr>
          <p:cNvPr id="7" name="Рисунок 6" descr="Logo_h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949280"/>
            <a:ext cx="792088" cy="79208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136904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21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609329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Проект </a:t>
            </a:r>
            <a:r>
              <a:rPr lang="uk-UA" dirty="0" err="1"/>
              <a:t>“Молодіжний</a:t>
            </a:r>
            <a:r>
              <a:rPr lang="uk-UA" dirty="0"/>
              <a:t> кластер органічного бізнесу </a:t>
            </a:r>
            <a:r>
              <a:rPr lang="uk-UA" dirty="0" err="1"/>
              <a:t>Баранівської</a:t>
            </a:r>
            <a:r>
              <a:rPr lang="uk-UA" dirty="0"/>
              <a:t> міської ОТГ” реалізується за </a:t>
            </a:r>
            <a:r>
              <a:rPr lang="uk-UA" dirty="0" smtClean="0"/>
              <a:t>фінансової </a:t>
            </a:r>
            <a:r>
              <a:rPr lang="uk-UA" dirty="0"/>
              <a:t>підтримки Європейського Союзу</a:t>
            </a:r>
          </a:p>
        </p:txBody>
      </p:sp>
      <p:pic>
        <p:nvPicPr>
          <p:cNvPr id="6" name="Рисунок 5" descr="Logo_h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6065912"/>
            <a:ext cx="792088" cy="7920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A5064"/>
                </a:solidFill>
                <a:ea typeface="+mj-ea"/>
                <a:cs typeface="+mj-cs"/>
              </a:rPr>
              <a:t>Завершується будівництво нової ферми на 600 голів великої рогатої худоби, яку будує партер проекту ПП «</a:t>
            </a:r>
            <a:r>
              <a:rPr lang="uk-UA" sz="2800" b="1" dirty="0" err="1" smtClean="0">
                <a:solidFill>
                  <a:srgbClr val="FA5064"/>
                </a:solidFill>
                <a:ea typeface="+mj-ea"/>
                <a:cs typeface="+mj-cs"/>
              </a:rPr>
              <a:t>Галекс-Агро</a:t>
            </a:r>
            <a:r>
              <a:rPr lang="uk-UA" sz="2800" b="1" dirty="0" smtClean="0">
                <a:solidFill>
                  <a:srgbClr val="FA5064"/>
                </a:solidFill>
                <a:ea typeface="+mj-ea"/>
                <a:cs typeface="+mj-cs"/>
              </a:rPr>
              <a:t>»</a:t>
            </a:r>
            <a:endParaRPr lang="uk-UA" sz="2800" b="1" dirty="0">
              <a:solidFill>
                <a:srgbClr val="FA5064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200800" cy="2016224"/>
          </a:xfrm>
        </p:spPr>
        <p:txBody>
          <a:bodyPr>
            <a:normAutofit fontScale="90000"/>
          </a:bodyPr>
          <a:lstStyle/>
          <a:p>
            <a:pPr algn="l"/>
            <a:r>
              <a:rPr lang="uk-UA" sz="2400" b="1" dirty="0" smtClean="0">
                <a:latin typeface="+mn-lt"/>
              </a:rPr>
              <a:t>Створені:</a:t>
            </a:r>
            <a:r>
              <a:rPr lang="uk-UA" sz="2400" b="1" dirty="0" smtClean="0">
                <a:solidFill>
                  <a:srgbClr val="FA5064"/>
                </a:solidFill>
                <a:latin typeface="+mn-lt"/>
              </a:rPr>
              <a:t/>
            </a:r>
            <a:br>
              <a:rPr lang="uk-UA" sz="2400" b="1" dirty="0" smtClean="0">
                <a:solidFill>
                  <a:srgbClr val="FA5064"/>
                </a:solidFill>
                <a:latin typeface="+mn-lt"/>
              </a:rPr>
            </a:br>
            <a:r>
              <a:rPr lang="uk-UA" sz="2400" dirty="0" smtClean="0">
                <a:solidFill>
                  <a:srgbClr val="FA5064"/>
                </a:solidFill>
                <a:latin typeface="+mn-lt"/>
              </a:rPr>
              <a:t>Комунальна установа «Агенція місцевого органічного розвитку - АМОР</a:t>
            </a:r>
            <a:r>
              <a:rPr lang="uk-UA" sz="2400" dirty="0" smtClean="0">
                <a:solidFill>
                  <a:srgbClr val="FA5064"/>
                </a:solidFill>
                <a:latin typeface="+mn-lt"/>
              </a:rPr>
              <a:t>»</a:t>
            </a:r>
            <a:br>
              <a:rPr lang="uk-UA" sz="2400" dirty="0" smtClean="0">
                <a:solidFill>
                  <a:srgbClr val="FA5064"/>
                </a:solidFill>
                <a:latin typeface="+mn-lt"/>
              </a:rPr>
            </a:br>
            <a:r>
              <a:rPr lang="uk-UA" sz="2400" dirty="0" smtClean="0">
                <a:solidFill>
                  <a:srgbClr val="FA5064"/>
                </a:solidFill>
              </a:rPr>
              <a:t>Ягідний, молочний, рибальський сільськогосподарські </a:t>
            </a:r>
            <a:r>
              <a:rPr lang="uk-UA" sz="2400" dirty="0" smtClean="0">
                <a:solidFill>
                  <a:srgbClr val="FA5064"/>
                </a:solidFill>
              </a:rPr>
              <a:t>кооперативи</a:t>
            </a:r>
            <a:br>
              <a:rPr lang="uk-UA" sz="2400" dirty="0" smtClean="0">
                <a:solidFill>
                  <a:srgbClr val="FA5064"/>
                </a:solidFill>
              </a:rPr>
            </a:br>
            <a:r>
              <a:rPr lang="uk-UA" sz="2400" dirty="0" smtClean="0">
                <a:solidFill>
                  <a:srgbClr val="FA5064"/>
                </a:solidFill>
              </a:rPr>
              <a:t>Технічний, швейний, тепличний </a:t>
            </a:r>
            <a:r>
              <a:rPr lang="uk-UA" sz="2400" dirty="0" err="1" smtClean="0">
                <a:solidFill>
                  <a:srgbClr val="FA5064"/>
                </a:solidFill>
              </a:rPr>
              <a:t>коворкінги</a:t>
            </a:r>
            <a:r>
              <a:rPr lang="uk-UA" sz="2400" dirty="0" smtClean="0">
                <a:solidFill>
                  <a:srgbClr val="FA5064"/>
                </a:solidFill>
              </a:rPr>
              <a:t/>
            </a:r>
            <a:br>
              <a:rPr lang="uk-UA" sz="2400" dirty="0" smtClean="0">
                <a:solidFill>
                  <a:srgbClr val="FA5064"/>
                </a:solidFill>
              </a:rPr>
            </a:br>
            <a:r>
              <a:rPr lang="uk-UA" sz="2400" dirty="0" smtClean="0">
                <a:solidFill>
                  <a:srgbClr val="FA5064"/>
                </a:solidFill>
              </a:rPr>
              <a:t/>
            </a:r>
            <a:br>
              <a:rPr lang="uk-UA" sz="2400" dirty="0" smtClean="0">
                <a:solidFill>
                  <a:srgbClr val="FA5064"/>
                </a:solidFill>
              </a:rPr>
            </a:br>
            <a:endParaRPr lang="uk-UA" sz="2400" dirty="0">
              <a:solidFill>
                <a:srgbClr val="FA5064"/>
              </a:solidFill>
              <a:latin typeface="+mn-lt"/>
            </a:endParaRPr>
          </a:p>
        </p:txBody>
      </p:sp>
      <p:pic>
        <p:nvPicPr>
          <p:cNvPr id="4" name="Рисунок 3" descr="АМО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204864"/>
            <a:ext cx="1800200" cy="1894948"/>
          </a:xfrm>
          <a:prstGeom prst="rect">
            <a:avLst/>
          </a:prstGeom>
        </p:spPr>
      </p:pic>
      <p:pic>
        <p:nvPicPr>
          <p:cNvPr id="6" name="Рисунок 5" descr="Кооператив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204864"/>
            <a:ext cx="2254616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0" y="4365104"/>
            <a:ext cx="22322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ea typeface="+mj-ea"/>
                <a:cs typeface="+mj-cs"/>
              </a:rPr>
              <a:t>Заплановані </a:t>
            </a:r>
            <a:r>
              <a:rPr lang="uk-UA" sz="2200" b="1" dirty="0" smtClean="0">
                <a:ea typeface="+mj-ea"/>
                <a:cs typeface="+mj-cs"/>
              </a:rPr>
              <a:t>:</a:t>
            </a:r>
            <a:r>
              <a:rPr lang="uk-UA" sz="2200" dirty="0" smtClean="0">
                <a:solidFill>
                  <a:srgbClr val="FA5064"/>
                </a:solidFill>
                <a:ea typeface="+mj-ea"/>
                <a:cs typeface="+mj-cs"/>
              </a:rPr>
              <a:t>                 </a:t>
            </a:r>
            <a:endParaRPr lang="uk-UA" sz="2200" dirty="0" smtClean="0">
              <a:solidFill>
                <a:srgbClr val="FA5064"/>
              </a:solidFill>
              <a:ea typeface="+mj-ea"/>
              <a:cs typeface="+mj-cs"/>
            </a:endParaRPr>
          </a:p>
          <a:p>
            <a:r>
              <a:rPr lang="uk-UA" sz="2200" dirty="0" smtClean="0">
                <a:solidFill>
                  <a:srgbClr val="FA5064"/>
                </a:solidFill>
                <a:ea typeface="+mj-ea"/>
                <a:cs typeface="+mj-cs"/>
              </a:rPr>
              <a:t>Бізнес </a:t>
            </a:r>
            <a:r>
              <a:rPr lang="uk-UA" sz="2200" dirty="0" smtClean="0">
                <a:solidFill>
                  <a:srgbClr val="FA5064"/>
                </a:solidFill>
                <a:ea typeface="+mj-ea"/>
                <a:cs typeface="+mj-cs"/>
              </a:rPr>
              <a:t>інкубатор </a:t>
            </a:r>
          </a:p>
        </p:txBody>
      </p:sp>
      <p:pic>
        <p:nvPicPr>
          <p:cNvPr id="8" name="Рисунок 7" descr="інкубато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293096"/>
            <a:ext cx="1812091" cy="1872208"/>
          </a:xfrm>
          <a:prstGeom prst="rect">
            <a:avLst/>
          </a:prstGeom>
        </p:spPr>
      </p:pic>
      <p:pic>
        <p:nvPicPr>
          <p:cNvPr id="9" name="Рисунок 8" descr="Коворкінг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2204864"/>
            <a:ext cx="2676899" cy="17909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04048" y="4365104"/>
            <a:ext cx="33123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ea typeface="+mj-ea"/>
                <a:cs typeface="+mj-cs"/>
              </a:rPr>
              <a:t>Розроблений:</a:t>
            </a:r>
            <a:endParaRPr lang="uk-UA" sz="2200" b="1" dirty="0" smtClean="0">
              <a:ea typeface="+mj-ea"/>
              <a:cs typeface="+mj-cs"/>
            </a:endParaRPr>
          </a:p>
          <a:p>
            <a:r>
              <a:rPr lang="uk-UA" sz="2200" dirty="0" smtClean="0">
                <a:solidFill>
                  <a:srgbClr val="FA5064"/>
                </a:solidFill>
                <a:ea typeface="+mj-ea"/>
                <a:cs typeface="+mj-cs"/>
              </a:rPr>
              <a:t>План місцевого економічного розвитку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621166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Проект </a:t>
            </a:r>
            <a:r>
              <a:rPr lang="uk-UA" dirty="0" err="1" smtClean="0"/>
              <a:t>“Молодіжний</a:t>
            </a:r>
            <a:r>
              <a:rPr lang="uk-UA" dirty="0" smtClean="0"/>
              <a:t> кластер органічного бізнесу </a:t>
            </a:r>
            <a:r>
              <a:rPr lang="uk-UA" dirty="0" err="1" smtClean="0"/>
              <a:t>Баранівської</a:t>
            </a:r>
            <a:r>
              <a:rPr lang="uk-UA" dirty="0" smtClean="0"/>
              <a:t> міської ОТГ” реалізується за фінансової підтримки Європейського Союзу</a:t>
            </a:r>
            <a:endParaRPr lang="uk-UA" dirty="0"/>
          </a:p>
        </p:txBody>
      </p:sp>
      <p:pic>
        <p:nvPicPr>
          <p:cNvPr id="13" name="Рисунок 12" descr="Logo_ho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6065912"/>
            <a:ext cx="792088" cy="7920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A5064"/>
                </a:solidFill>
                <a:latin typeface="+mn-lt"/>
              </a:rPr>
              <a:t>Потреба в екологічно-чистому довкіллі для </a:t>
            </a:r>
            <a:br>
              <a:rPr lang="uk-UA" sz="2800" b="1" dirty="0" smtClean="0">
                <a:solidFill>
                  <a:srgbClr val="FA5064"/>
                </a:solidFill>
                <a:latin typeface="+mn-lt"/>
              </a:rPr>
            </a:br>
            <a:r>
              <a:rPr lang="uk-UA" sz="2800" b="1" dirty="0" smtClean="0">
                <a:solidFill>
                  <a:srgbClr val="FA5064"/>
                </a:solidFill>
                <a:latin typeface="+mn-lt"/>
              </a:rPr>
              <a:t>популяризації органічного виробництва</a:t>
            </a:r>
            <a:endParaRPr lang="uk-UA" sz="2800" b="1" dirty="0" smtClean="0">
              <a:solidFill>
                <a:srgbClr val="FA5064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410" y="1052736"/>
            <a:ext cx="7633030" cy="5040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Logo_h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6209928"/>
            <a:ext cx="648072" cy="648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9672" y="621166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Проект </a:t>
            </a:r>
            <a:r>
              <a:rPr lang="uk-UA" dirty="0" err="1" smtClean="0"/>
              <a:t>“Молодіжний</a:t>
            </a:r>
            <a:r>
              <a:rPr lang="uk-UA" dirty="0" smtClean="0"/>
              <a:t> кластер органічного бізнесу </a:t>
            </a:r>
            <a:r>
              <a:rPr lang="uk-UA" dirty="0" err="1" smtClean="0"/>
              <a:t>Баранівської</a:t>
            </a:r>
            <a:r>
              <a:rPr lang="uk-UA" dirty="0" smtClean="0"/>
              <a:t> міської ОТГ” реалізується за фінансової підтримки Європейського Союзу</a:t>
            </a:r>
            <a:endParaRPr lang="uk-UA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4752528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ТОВ «</a:t>
            </a:r>
            <a:r>
              <a:rPr lang="en-US" sz="3600" b="1" dirty="0" smtClean="0">
                <a:solidFill>
                  <a:srgbClr val="FA5064"/>
                </a:solidFill>
                <a:latin typeface="+mn-lt"/>
              </a:rPr>
              <a:t>Organic </a:t>
            </a:r>
            <a:r>
              <a:rPr lang="en-US" sz="3600" b="1" dirty="0" smtClean="0">
                <a:solidFill>
                  <a:srgbClr val="FA5064"/>
                </a:solidFill>
                <a:latin typeface="+mn-lt"/>
              </a:rPr>
              <a:t>milk» </a:t>
            </a:r>
            <a:endParaRPr lang="ru-RU" sz="3600" b="1" dirty="0" smtClean="0">
              <a:solidFill>
                <a:srgbClr val="FA5064"/>
              </a:solidFill>
              <a:latin typeface="+mn-lt"/>
            </a:endParaRPr>
          </a:p>
        </p:txBody>
      </p:sp>
      <p:pic>
        <p:nvPicPr>
          <p:cNvPr id="4" name="Содержимое 3" descr="vsi-organichni-produk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36912"/>
            <a:ext cx="871276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logo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88640"/>
            <a:ext cx="1872208" cy="201262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organ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-1"/>
            <a:ext cx="9576386" cy="81050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7704" y="836712"/>
            <a:ext cx="4142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FA5064"/>
                </a:solidFill>
                <a:ea typeface="+mj-ea"/>
                <a:cs typeface="+mj-cs"/>
              </a:rPr>
              <a:t>ТОВ </a:t>
            </a:r>
            <a:r>
              <a:rPr lang="uk-UA" sz="3600" b="1" dirty="0" smtClean="0">
                <a:solidFill>
                  <a:srgbClr val="FA5064"/>
                </a:solidFill>
                <a:ea typeface="+mj-ea"/>
                <a:cs typeface="+mj-cs"/>
              </a:rPr>
              <a:t>«</a:t>
            </a:r>
            <a:r>
              <a:rPr lang="en-US" sz="3600" b="1" dirty="0" smtClean="0">
                <a:solidFill>
                  <a:srgbClr val="FA5064"/>
                </a:solidFill>
                <a:ea typeface="+mj-ea"/>
                <a:cs typeface="+mj-cs"/>
              </a:rPr>
              <a:t>Organic </a:t>
            </a:r>
            <a:r>
              <a:rPr lang="en-US" sz="3600" b="1" dirty="0" smtClean="0">
                <a:solidFill>
                  <a:srgbClr val="FA5064"/>
                </a:solidFill>
                <a:ea typeface="+mj-ea"/>
                <a:cs typeface="+mj-cs"/>
              </a:rPr>
              <a:t>meet»</a:t>
            </a:r>
            <a:endParaRPr lang="ru-RU" sz="3600" b="1" dirty="0" smtClean="0">
              <a:solidFill>
                <a:srgbClr val="FA5064"/>
              </a:solidFill>
              <a:ea typeface="+mj-ea"/>
              <a:cs typeface="+mj-cs"/>
            </a:endParaRP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88640"/>
            <a:ext cx="2667000" cy="2657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35280" cy="1143000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 smtClean="0">
                <a:solidFill>
                  <a:srgbClr val="F04E55"/>
                </a:solidFill>
                <a:ea typeface="Verdana" pitchFamily="34" charset="0"/>
              </a:rPr>
              <a:t>До міста </a:t>
            </a:r>
            <a:r>
              <a:rPr lang="uk-UA" sz="2800" b="1" dirty="0" err="1" smtClean="0">
                <a:solidFill>
                  <a:srgbClr val="F04E55"/>
                </a:solidFill>
                <a:ea typeface="Verdana" pitchFamily="34" charset="0"/>
              </a:rPr>
              <a:t>Баранівка</a:t>
            </a:r>
            <a:r>
              <a:rPr lang="uk-UA" sz="2800" b="1" dirty="0" smtClean="0">
                <a:solidFill>
                  <a:srgbClr val="F04E55"/>
                </a:solidFill>
                <a:ea typeface="Verdana" pitchFamily="34" charset="0"/>
              </a:rPr>
              <a:t> приєднано 32 села та 1 селище</a:t>
            </a:r>
            <a:br>
              <a:rPr lang="uk-UA" sz="2800" b="1" dirty="0" smtClean="0">
                <a:solidFill>
                  <a:srgbClr val="F04E55"/>
                </a:solidFill>
                <a:ea typeface="Verdana" pitchFamily="34" charset="0"/>
              </a:rPr>
            </a:br>
            <a:r>
              <a:rPr lang="uk-UA" sz="2800" b="1" dirty="0" smtClean="0">
                <a:solidFill>
                  <a:srgbClr val="F04E55"/>
                </a:solidFill>
                <a:ea typeface="Verdana" pitchFamily="34" charset="0"/>
              </a:rPr>
              <a:t>Загальна площа ОТГ 593,663 кв</a:t>
            </a:r>
            <a:r>
              <a:rPr lang="uk-UA" sz="2800" b="1" dirty="0" smtClean="0">
                <a:solidFill>
                  <a:srgbClr val="F04E55"/>
                </a:solidFill>
                <a:ea typeface="Verdana" pitchFamily="34" charset="0"/>
              </a:rPr>
              <a:t>. м</a:t>
            </a:r>
            <a:r>
              <a:rPr lang="uk-UA" sz="2800" b="1" dirty="0" smtClean="0">
                <a:solidFill>
                  <a:srgbClr val="F04E55"/>
                </a:solidFill>
                <a:ea typeface="Verdana" pitchFamily="34" charset="0"/>
              </a:rPr>
              <a:t>, </a:t>
            </a:r>
            <a:r>
              <a:rPr lang="uk-UA" sz="2800" b="1" dirty="0">
                <a:solidFill>
                  <a:srgbClr val="F04E55"/>
                </a:solidFill>
                <a:ea typeface="Verdana" pitchFamily="34" charset="0"/>
              </a:rPr>
              <a:t>населення - 23870 </a:t>
            </a:r>
            <a:endParaRPr lang="ru-RU" sz="2800" b="1" dirty="0">
              <a:solidFill>
                <a:srgbClr val="F04E55"/>
              </a:solidFill>
              <a:ea typeface="Verdana" pitchFamily="34" charset="0"/>
            </a:endParaRPr>
          </a:p>
        </p:txBody>
      </p:sp>
      <p:pic>
        <p:nvPicPr>
          <p:cNvPr id="4" name="Содержимое 3" descr="карта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6696744" cy="508843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>
            <a:noAutofit/>
          </a:bodyPr>
          <a:lstStyle/>
          <a:p>
            <a:r>
              <a:rPr lang="uk-UA" sz="3600" b="1" dirty="0" err="1" smtClean="0">
                <a:solidFill>
                  <a:srgbClr val="FA5064"/>
                </a:solidFill>
                <a:latin typeface="+mn-lt"/>
              </a:rPr>
              <a:t>ФОП</a:t>
            </a:r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 Радчук Ніла Анатоліївна</a:t>
            </a:r>
            <a:br>
              <a:rPr lang="uk-UA" sz="3600" b="1" dirty="0" smtClean="0">
                <a:solidFill>
                  <a:srgbClr val="FA5064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сертифікат від 09.06.2018 року </a:t>
            </a:r>
            <a:br>
              <a:rPr lang="uk-UA" sz="3600" b="1" dirty="0" smtClean="0">
                <a:solidFill>
                  <a:srgbClr val="FA5064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Сорти малини «Полка» та «</a:t>
            </a:r>
            <a:r>
              <a:rPr lang="uk-UA" sz="3600" b="1" dirty="0" err="1" smtClean="0">
                <a:solidFill>
                  <a:srgbClr val="FA5064"/>
                </a:solidFill>
                <a:latin typeface="+mn-lt"/>
              </a:rPr>
              <a:t>Зюгана</a:t>
            </a:r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»</a:t>
            </a:r>
            <a:endParaRPr lang="uk-UA" sz="3600" b="1" dirty="0" smtClean="0">
              <a:solidFill>
                <a:srgbClr val="FA5064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3969973" cy="4153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844824"/>
            <a:ext cx="3709020" cy="4081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403648" y="6093296"/>
            <a:ext cx="7740352" cy="620688"/>
          </a:xfrm>
        </p:spPr>
        <p:txBody>
          <a:bodyPr/>
          <a:lstStyle/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Проект "Молодіжний кластер органічного бізнесу </a:t>
            </a:r>
            <a:r>
              <a:rPr lang="uk-UA" sz="1800" dirty="0" err="1" smtClean="0">
                <a:solidFill>
                  <a:schemeClr val="tx1"/>
                </a:solidFill>
              </a:rPr>
              <a:t>Баранівської</a:t>
            </a:r>
            <a:r>
              <a:rPr lang="uk-UA" sz="1800" dirty="0" smtClean="0">
                <a:solidFill>
                  <a:schemeClr val="tx1"/>
                </a:solidFill>
              </a:rPr>
              <a:t> міської ОТГ"  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реалізується за </a:t>
            </a:r>
            <a:r>
              <a:rPr lang="uk-UA" sz="1800" dirty="0" err="1" smtClean="0">
                <a:solidFill>
                  <a:schemeClr val="tx1"/>
                </a:solidFill>
              </a:rPr>
              <a:t>фінасової</a:t>
            </a:r>
            <a:r>
              <a:rPr lang="uk-UA" sz="1800" dirty="0" smtClean="0">
                <a:solidFill>
                  <a:schemeClr val="tx1"/>
                </a:solidFill>
              </a:rPr>
              <a:t> підтримки Європейського Союзу</a:t>
            </a:r>
            <a:endParaRPr lang="uk-UA" sz="1800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Logo_h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065912"/>
            <a:ext cx="792088" cy="7920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ТОВ «Органік </a:t>
            </a:r>
            <a:r>
              <a:rPr lang="uk-UA" sz="3600" b="1" dirty="0" err="1" smtClean="0">
                <a:solidFill>
                  <a:srgbClr val="FA5064"/>
                </a:solidFill>
                <a:latin typeface="+mn-lt"/>
              </a:rPr>
              <a:t>Берріз</a:t>
            </a:r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»</a:t>
            </a:r>
            <a:br>
              <a:rPr lang="uk-UA" sz="3600" b="1" dirty="0" smtClean="0">
                <a:solidFill>
                  <a:srgbClr val="FA5064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сорт малини «Версаль»</a:t>
            </a:r>
            <a:br>
              <a:rPr lang="uk-UA" sz="3600" b="1" dirty="0" smtClean="0">
                <a:solidFill>
                  <a:srgbClr val="FA5064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сертифікат від 13.05.2018</a:t>
            </a:r>
            <a:endParaRPr lang="uk-UA" sz="3600" b="1" dirty="0" smtClean="0">
              <a:solidFill>
                <a:srgbClr val="FA5064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772816"/>
            <a:ext cx="2736304" cy="4113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3613813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403648" y="6093296"/>
            <a:ext cx="7740352" cy="620688"/>
          </a:xfrm>
        </p:spPr>
        <p:txBody>
          <a:bodyPr/>
          <a:lstStyle/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Проект "Молодіжний кластер органічного бізнесу </a:t>
            </a:r>
            <a:r>
              <a:rPr lang="uk-UA" sz="1800" dirty="0" err="1" smtClean="0">
                <a:solidFill>
                  <a:schemeClr val="tx1"/>
                </a:solidFill>
              </a:rPr>
              <a:t>Баранівської</a:t>
            </a:r>
            <a:r>
              <a:rPr lang="uk-UA" sz="1800" dirty="0" smtClean="0">
                <a:solidFill>
                  <a:schemeClr val="tx1"/>
                </a:solidFill>
              </a:rPr>
              <a:t> міської ОТГ"  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реалізується за </a:t>
            </a:r>
            <a:r>
              <a:rPr lang="uk-UA" sz="1800" dirty="0" err="1" smtClean="0">
                <a:solidFill>
                  <a:schemeClr val="tx1"/>
                </a:solidFill>
              </a:rPr>
              <a:t>фінасової</a:t>
            </a:r>
            <a:r>
              <a:rPr lang="uk-UA" sz="1800" dirty="0" smtClean="0">
                <a:solidFill>
                  <a:schemeClr val="tx1"/>
                </a:solidFill>
              </a:rPr>
              <a:t> підтримки Європейського Союзу</a:t>
            </a:r>
            <a:endParaRPr lang="uk-UA" sz="1800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Logo_h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065912"/>
            <a:ext cx="792088" cy="7920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ТОВ «</a:t>
            </a:r>
            <a:r>
              <a:rPr lang="uk-UA" sz="3600" b="1" dirty="0" err="1" smtClean="0">
                <a:solidFill>
                  <a:srgbClr val="FA5064"/>
                </a:solidFill>
                <a:latin typeface="+mn-lt"/>
              </a:rPr>
              <a:t>Альфабет</a:t>
            </a:r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 Агро»</a:t>
            </a:r>
            <a:br>
              <a:rPr lang="uk-UA" sz="3600" b="1" dirty="0" smtClean="0">
                <a:solidFill>
                  <a:srgbClr val="FA5064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A5064"/>
                </a:solidFill>
                <a:latin typeface="+mn-lt"/>
              </a:rPr>
              <a:t>15 га полуниці у селі Володимирівка </a:t>
            </a:r>
            <a:endParaRPr lang="uk-UA" sz="3600" b="1" dirty="0" smtClean="0">
              <a:solidFill>
                <a:srgbClr val="FA5064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772816"/>
            <a:ext cx="3610744" cy="3871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772816"/>
            <a:ext cx="3168352" cy="3871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Logo_h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6065912"/>
            <a:ext cx="792088" cy="792088"/>
          </a:xfrm>
          <a:prstGeom prst="rect">
            <a:avLst/>
          </a:prstGeom>
        </p:spPr>
      </p:pic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403648" y="6093296"/>
            <a:ext cx="7740352" cy="620688"/>
          </a:xfrm>
        </p:spPr>
        <p:txBody>
          <a:bodyPr/>
          <a:lstStyle/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Проект "Молодіжний кластер органічного бізнесу </a:t>
            </a:r>
            <a:r>
              <a:rPr lang="uk-UA" sz="1800" dirty="0" err="1" smtClean="0">
                <a:solidFill>
                  <a:schemeClr val="tx1"/>
                </a:solidFill>
              </a:rPr>
              <a:t>Баранівської</a:t>
            </a:r>
            <a:r>
              <a:rPr lang="uk-UA" sz="1800" dirty="0" smtClean="0">
                <a:solidFill>
                  <a:schemeClr val="tx1"/>
                </a:solidFill>
              </a:rPr>
              <a:t> міської ОТГ"  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реалізується за </a:t>
            </a:r>
            <a:r>
              <a:rPr lang="uk-UA" sz="1800" dirty="0" err="1" smtClean="0">
                <a:solidFill>
                  <a:schemeClr val="tx1"/>
                </a:solidFill>
              </a:rPr>
              <a:t>фінасової</a:t>
            </a:r>
            <a:r>
              <a:rPr lang="uk-UA" sz="1800" dirty="0" smtClean="0">
                <a:solidFill>
                  <a:schemeClr val="tx1"/>
                </a:solidFill>
              </a:rPr>
              <a:t> підтримки Європейського Союзу</a:t>
            </a:r>
            <a:endParaRPr lang="uk-UA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403648" y="6093296"/>
            <a:ext cx="7740352" cy="620688"/>
          </a:xfrm>
        </p:spPr>
        <p:txBody>
          <a:bodyPr/>
          <a:lstStyle/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Проект "Молодіжний кластер органічного бізнесу </a:t>
            </a:r>
            <a:r>
              <a:rPr lang="uk-UA" sz="1800" dirty="0" err="1" smtClean="0">
                <a:solidFill>
                  <a:schemeClr val="tx1"/>
                </a:solidFill>
              </a:rPr>
              <a:t>Баранівської</a:t>
            </a:r>
            <a:r>
              <a:rPr lang="uk-UA" sz="1800" dirty="0" smtClean="0">
                <a:solidFill>
                  <a:schemeClr val="tx1"/>
                </a:solidFill>
              </a:rPr>
              <a:t> міської ОТГ"  </a:t>
            </a:r>
          </a:p>
          <a:p>
            <a:pPr algn="l"/>
            <a:r>
              <a:rPr lang="uk-UA" sz="1800" dirty="0" smtClean="0">
                <a:solidFill>
                  <a:schemeClr val="tx1"/>
                </a:solidFill>
              </a:rPr>
              <a:t>реалізується за </a:t>
            </a:r>
            <a:r>
              <a:rPr lang="uk-UA" sz="1800" dirty="0" err="1" smtClean="0">
                <a:solidFill>
                  <a:schemeClr val="tx1"/>
                </a:solidFill>
              </a:rPr>
              <a:t>фінасової</a:t>
            </a:r>
            <a:r>
              <a:rPr lang="uk-UA" sz="1800" dirty="0" smtClean="0">
                <a:solidFill>
                  <a:schemeClr val="tx1"/>
                </a:solidFill>
              </a:rPr>
              <a:t> підтримки Європейського Союзу</a:t>
            </a:r>
            <a:endParaRPr lang="uk-UA" sz="1800" dirty="0">
              <a:solidFill>
                <a:schemeClr val="tx1"/>
              </a:solidFill>
            </a:endParaRPr>
          </a:p>
        </p:txBody>
      </p:sp>
      <p:pic>
        <p:nvPicPr>
          <p:cNvPr id="6" name="Picture 3" descr="D:\Oleg\CSI\LOGOs\CSI_Logo_uk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142300" cy="936104"/>
          </a:xfrm>
          <a:prstGeom prst="rect">
            <a:avLst/>
          </a:prstGeom>
          <a:noFill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88640"/>
            <a:ext cx="1115616" cy="147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0"/>
            <a:ext cx="143322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2204864"/>
            <a:ext cx="9144000" cy="9361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b="1" dirty="0" smtClean="0">
                <a:solidFill>
                  <a:srgbClr val="FA5064"/>
                </a:solidFill>
                <a:ea typeface="+mj-ea"/>
                <a:cs typeface="+mj-cs"/>
              </a:rPr>
              <a:t>Дякую за увагу!</a:t>
            </a:r>
            <a:endParaRPr lang="uk-UA" sz="3600" b="1" dirty="0">
              <a:solidFill>
                <a:srgbClr val="FA5064"/>
              </a:solidFill>
              <a:ea typeface="+mj-ea"/>
              <a:cs typeface="+mj-cs"/>
            </a:endParaRPr>
          </a:p>
        </p:txBody>
      </p:sp>
      <p:pic>
        <p:nvPicPr>
          <p:cNvPr id="10" name="Рисунок 9" descr="Logo_h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6065912"/>
            <a:ext cx="792088" cy="792088"/>
          </a:xfrm>
          <a:prstGeom prst="rect">
            <a:avLst/>
          </a:prstGeom>
        </p:spPr>
      </p:pic>
      <p:pic>
        <p:nvPicPr>
          <p:cNvPr id="11" name="Рисунок 10" descr="лого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3284984"/>
            <a:ext cx="2610214" cy="2076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392488" cy="1143000"/>
          </a:xfrm>
        </p:spPr>
        <p:txBody>
          <a:bodyPr>
            <a:noAutofit/>
          </a:bodyPr>
          <a:lstStyle/>
          <a:p>
            <a:pPr algn="l"/>
            <a:r>
              <a:rPr lang="uk-UA" sz="2800" b="1" dirty="0" smtClean="0">
                <a:solidFill>
                  <a:srgbClr val="F04E55"/>
                </a:solidFill>
                <a:latin typeface="+mn-lt"/>
                <a:ea typeface="Verdana" pitchFamily="34" charset="0"/>
              </a:rPr>
              <a:t>Розробка та виготовлення Стратегії розвитку </a:t>
            </a:r>
            <a:r>
              <a:rPr lang="uk-UA" sz="2800" b="1" dirty="0" err="1" smtClean="0">
                <a:solidFill>
                  <a:srgbClr val="F04E55"/>
                </a:solidFill>
                <a:latin typeface="+mn-lt"/>
                <a:ea typeface="Verdana" pitchFamily="34" charset="0"/>
              </a:rPr>
              <a:t>Баранівської</a:t>
            </a:r>
            <a:r>
              <a:rPr lang="uk-UA" sz="2800" b="1" dirty="0" smtClean="0">
                <a:solidFill>
                  <a:srgbClr val="F04E55"/>
                </a:solidFill>
                <a:latin typeface="+mn-lt"/>
                <a:ea typeface="Verdana" pitchFamily="34" charset="0"/>
              </a:rPr>
              <a:t> міської ОТГ</a:t>
            </a:r>
            <a:endParaRPr lang="uk-UA" sz="2800" b="1" dirty="0">
              <a:solidFill>
                <a:srgbClr val="F04E55"/>
              </a:solidFill>
              <a:latin typeface="+mn-lt"/>
              <a:ea typeface="Verdana" pitchFamily="34" charset="0"/>
            </a:endParaRPr>
          </a:p>
        </p:txBody>
      </p:sp>
      <p:pic>
        <p:nvPicPr>
          <p:cNvPr id="4" name="Содержимое 3" descr="scre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0"/>
            <a:ext cx="512635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1844824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В рамках впровадження проекту «Підтримка розбудови інституційної спроможності об’єднаної територіальної громади»</a:t>
            </a:r>
            <a:r>
              <a:rPr lang="ru-RU" dirty="0"/>
              <a:t> </a:t>
            </a:r>
          </a:p>
        </p:txBody>
      </p:sp>
      <p:pic>
        <p:nvPicPr>
          <p:cNvPr id="6" name="Рисунок 5" descr="wfd_logo_three-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5445224"/>
            <a:ext cx="2838450" cy="762000"/>
          </a:xfrm>
          <a:prstGeom prst="rect">
            <a:avLst/>
          </a:prstGeom>
        </p:spPr>
      </p:pic>
      <p:pic>
        <p:nvPicPr>
          <p:cNvPr id="7" name="Рисунок 6" descr="CSI_Logo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221088"/>
            <a:ext cx="2984376" cy="8882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04E55"/>
                </a:solidFill>
              </a:rPr>
              <a:t>Розробка логотипу та способу </a:t>
            </a:r>
            <a:br>
              <a:rPr lang="uk-UA" sz="2800" b="1" dirty="0" smtClean="0">
                <a:solidFill>
                  <a:srgbClr val="F04E55"/>
                </a:solidFill>
              </a:rPr>
            </a:br>
            <a:r>
              <a:rPr lang="uk-UA" sz="2800" b="1" dirty="0" err="1" smtClean="0">
                <a:solidFill>
                  <a:srgbClr val="F04E55"/>
                </a:solidFill>
              </a:rPr>
              <a:t>брендування</a:t>
            </a:r>
            <a:r>
              <a:rPr lang="uk-UA" sz="2800" b="1" dirty="0" smtClean="0">
                <a:solidFill>
                  <a:srgbClr val="F04E55"/>
                </a:solidFill>
              </a:rPr>
              <a:t> громади (</a:t>
            </a:r>
            <a:r>
              <a:rPr lang="uk-UA" sz="2800" b="1" dirty="0" err="1" smtClean="0">
                <a:solidFill>
                  <a:srgbClr val="F04E55"/>
                </a:solidFill>
              </a:rPr>
              <a:t>брендбуку</a:t>
            </a:r>
            <a:r>
              <a:rPr lang="uk-UA" sz="2800" b="1" dirty="0" smtClean="0">
                <a:solidFill>
                  <a:srgbClr val="F04E55"/>
                </a:solidFill>
              </a:rPr>
              <a:t>)</a:t>
            </a:r>
            <a:endParaRPr lang="uk-UA" sz="2800" b="1" dirty="0">
              <a:solidFill>
                <a:srgbClr val="F04E55"/>
              </a:solidFill>
            </a:endParaRPr>
          </a:p>
        </p:txBody>
      </p:sp>
      <p:pic>
        <p:nvPicPr>
          <p:cNvPr id="8" name="Содержимое 7" descr="Записати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0891" y="1844824"/>
            <a:ext cx="6703109" cy="4176464"/>
          </a:xfrm>
        </p:spPr>
      </p:pic>
      <p:sp>
        <p:nvSpPr>
          <p:cNvPr id="9" name="Прямоугольник 8"/>
          <p:cNvSpPr/>
          <p:nvPr/>
        </p:nvSpPr>
        <p:spPr>
          <a:xfrm>
            <a:off x="0" y="1052736"/>
            <a:ext cx="2823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Графічна ідея знаку</a:t>
            </a:r>
            <a:endParaRPr lang="uk-UA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484784"/>
            <a:ext cx="29158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/>
              <a:t>Баранівський</a:t>
            </a:r>
            <a:r>
              <a:rPr lang="uk-UA" dirty="0" smtClean="0"/>
              <a:t> фарфоровий завод - одне з найбільших і найстаріших фарфорових підприємств в Україні. Він є символом культурного та промислового розквіту </a:t>
            </a:r>
            <a:r>
              <a:rPr lang="uk-UA" dirty="0" err="1" smtClean="0"/>
              <a:t>Баранівки</a:t>
            </a:r>
            <a:r>
              <a:rPr lang="uk-UA" dirty="0" smtClean="0"/>
              <a:t>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Шестикутник є основою знака. Це графічний елемент оздоблення фасаду фарфорового заводу.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Знак складається з чотирьох шестикутників, кожен з яких заповнений символами сучасної </a:t>
            </a:r>
            <a:r>
              <a:rPr lang="uk-UA" dirty="0" err="1" smtClean="0"/>
              <a:t>Баранівки</a:t>
            </a:r>
            <a:r>
              <a:rPr lang="uk-UA" dirty="0" smtClean="0"/>
              <a:t>.</a:t>
            </a:r>
            <a:br>
              <a:rPr lang="uk-UA" dirty="0" smtClean="0"/>
            </a:br>
            <a:endParaRPr lang="uk-U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470025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04E55"/>
                </a:solidFill>
              </a:rPr>
              <a:t>Затвердження символіки </a:t>
            </a:r>
            <a:r>
              <a:rPr lang="uk-UA" sz="3200" b="1" dirty="0" err="1" smtClean="0">
                <a:solidFill>
                  <a:srgbClr val="F04E55"/>
                </a:solidFill>
              </a:rPr>
              <a:t>Баранівської</a:t>
            </a:r>
            <a:r>
              <a:rPr lang="uk-UA" sz="3200" b="1" dirty="0" smtClean="0">
                <a:solidFill>
                  <a:srgbClr val="F04E55"/>
                </a:solidFill>
              </a:rPr>
              <a:t> міської ОТГ</a:t>
            </a:r>
            <a:endParaRPr lang="ru-RU" sz="3200" b="1" dirty="0">
              <a:solidFill>
                <a:srgbClr val="F04E55"/>
              </a:solidFill>
            </a:endParaRPr>
          </a:p>
        </p:txBody>
      </p:sp>
      <p:pic>
        <p:nvPicPr>
          <p:cNvPr id="4" name="Рисунок 3" descr="baranivka ger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412776"/>
            <a:ext cx="3583741" cy="4725144"/>
          </a:xfrm>
          <a:prstGeom prst="rect">
            <a:avLst/>
          </a:prstGeom>
        </p:spPr>
      </p:pic>
      <p:pic>
        <p:nvPicPr>
          <p:cNvPr id="5" name="Рисунок 4" descr="баранец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980727"/>
            <a:ext cx="1050138" cy="8532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1844824"/>
            <a:ext cx="2448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04E55"/>
                </a:solidFill>
              </a:rPr>
              <a:t>Баранець</a:t>
            </a:r>
            <a:r>
              <a:rPr lang="uk-UA" dirty="0" smtClean="0"/>
              <a:t> – форма українського керамічного посуду, на честь якого місто, як осередок гончарства отримало свою назву</a:t>
            </a:r>
            <a:endParaRPr lang="ru-RU" dirty="0"/>
          </a:p>
        </p:txBody>
      </p:sp>
      <p:pic>
        <p:nvPicPr>
          <p:cNvPr id="8" name="Рисунок 7" descr="сос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789040"/>
            <a:ext cx="864096" cy="6865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7544" y="4581128"/>
            <a:ext cx="2160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04E55"/>
                </a:solidFill>
              </a:rPr>
              <a:t>Сосна</a:t>
            </a:r>
            <a:r>
              <a:rPr lang="uk-UA" dirty="0" smtClean="0"/>
              <a:t> – третину території громади прикрашають ліси. Вічнозелена сосна символізує безсмертя </a:t>
            </a:r>
            <a:endParaRPr lang="ru-RU" dirty="0"/>
          </a:p>
        </p:txBody>
      </p:sp>
      <p:pic>
        <p:nvPicPr>
          <p:cNvPr id="10" name="Рисунок 9" descr="льон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1052736"/>
            <a:ext cx="720080" cy="7200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516216" y="1772816"/>
            <a:ext cx="2411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04E55"/>
                </a:solidFill>
              </a:rPr>
              <a:t>Льон</a:t>
            </a:r>
            <a:r>
              <a:rPr lang="uk-UA" dirty="0" smtClean="0"/>
              <a:t> – традиційна для цих країв культура, яка за деякими переказами також є уособленням України через поєднання жовтої і блакитної барв</a:t>
            </a:r>
            <a:endParaRPr lang="ru-RU" dirty="0"/>
          </a:p>
        </p:txBody>
      </p:sp>
      <p:pic>
        <p:nvPicPr>
          <p:cNvPr id="12" name="Рисунок 11" descr="жито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3861048"/>
            <a:ext cx="648072" cy="104411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732241" y="4797152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04E55"/>
                </a:solidFill>
              </a:rPr>
              <a:t>Жито</a:t>
            </a:r>
            <a:r>
              <a:rPr lang="uk-UA" dirty="0" smtClean="0"/>
              <a:t> – символ Житомирщини, який означає багатство і родючість землі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4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908719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Стратегічні цілі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052736"/>
            <a:ext cx="2520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</a:rPr>
              <a:t>Ц</a:t>
            </a:r>
            <a:r>
              <a:rPr lang="uk-UA" sz="2000" b="1" dirty="0" smtClean="0">
                <a:solidFill>
                  <a:schemeClr val="bg1"/>
                </a:solidFill>
              </a:rPr>
              <a:t>іль №1 </a:t>
            </a:r>
          </a:p>
          <a:p>
            <a:r>
              <a:rPr lang="uk-UA" sz="2000" b="1" dirty="0" smtClean="0">
                <a:solidFill>
                  <a:schemeClr val="bg1"/>
                </a:solidFill>
              </a:rPr>
              <a:t>Самоврядна органічна спільнота ініціативних громадян, спроможних взяти відповідальність за майбутнє</a:t>
            </a: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ціл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1936051" cy="18207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72200" y="1124744"/>
            <a:ext cx="2520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chemeClr val="bg1"/>
                </a:solidFill>
              </a:rPr>
              <a:t>Ціль </a:t>
            </a:r>
            <a:r>
              <a:rPr lang="uk-UA" sz="2000" b="1" dirty="0" smtClean="0">
                <a:solidFill>
                  <a:schemeClr val="bg1"/>
                </a:solidFill>
              </a:rPr>
              <a:t>№2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Конкурентоспроможна місцева економіка, яка базується на органічних технологіях і співпраці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3933056"/>
            <a:ext cx="2376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Ціль </a:t>
            </a:r>
            <a:r>
              <a:rPr lang="uk-UA" sz="2000" b="1" dirty="0" smtClean="0">
                <a:solidFill>
                  <a:schemeClr val="bg1"/>
                </a:solidFill>
              </a:rPr>
              <a:t>№3    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Органічне, безпечне і </a:t>
            </a:r>
            <a:r>
              <a:rPr lang="uk-UA" sz="2000" b="1" dirty="0" err="1" smtClean="0">
                <a:solidFill>
                  <a:schemeClr val="bg1"/>
                </a:solidFill>
              </a:rPr>
              <a:t>енергоефективне</a:t>
            </a:r>
            <a:r>
              <a:rPr lang="uk-UA" sz="2000" b="1" dirty="0" smtClean="0">
                <a:solidFill>
                  <a:schemeClr val="bg1"/>
                </a:solidFill>
              </a:rPr>
              <a:t>  середовище для життя кожного громадянина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44208" y="4005064"/>
            <a:ext cx="2376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chemeClr val="bg1"/>
                </a:solidFill>
              </a:rPr>
              <a:t>Ціль №</a:t>
            </a:r>
            <a:r>
              <a:rPr lang="en-US" sz="2000" b="1" dirty="0" smtClean="0">
                <a:solidFill>
                  <a:schemeClr val="bg1"/>
                </a:solidFill>
              </a:rPr>
              <a:t>4 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r>
              <a:rPr lang="uk-UA" sz="2000" b="1" dirty="0" smtClean="0">
                <a:solidFill>
                  <a:schemeClr val="bg1"/>
                </a:solidFill>
              </a:rPr>
              <a:t>Дружнє урядування: якісні і доступні освітні, медичні, соціальні і адміністративні послуги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ціль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96752"/>
            <a:ext cx="1784418" cy="1800864"/>
          </a:xfrm>
          <a:prstGeom prst="rect">
            <a:avLst/>
          </a:prstGeom>
        </p:spPr>
      </p:pic>
      <p:pic>
        <p:nvPicPr>
          <p:cNvPr id="11" name="Рисунок 10" descr="ціль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7072"/>
            <a:ext cx="1907704" cy="2007157"/>
          </a:xfrm>
          <a:prstGeom prst="rect">
            <a:avLst/>
          </a:prstGeom>
        </p:spPr>
      </p:pic>
      <p:pic>
        <p:nvPicPr>
          <p:cNvPr id="12" name="Рисунок 11" descr="ціль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149080"/>
            <a:ext cx="1882336" cy="18469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"/>
            <a:ext cx="7772400" cy="980728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04E55"/>
                </a:solidFill>
              </a:rPr>
              <a:t>Розробка схеми планування </a:t>
            </a:r>
            <a:endParaRPr lang="uk-UA" sz="3200" b="1" dirty="0">
              <a:solidFill>
                <a:srgbClr val="F04E5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2617"/>
            <a:ext cx="9159104" cy="59453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0"/>
            <a:ext cx="7740352" cy="1470025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FA5064"/>
                </a:solidFill>
                <a:latin typeface="+mn-lt"/>
              </a:rPr>
              <a:t>Реалізація проекту «Гендерна рівність у прийнятті рішень» за кошти гранту Ради Європи (14 тис євро).</a:t>
            </a:r>
            <a:endParaRPr lang="uk-UA" sz="3200" b="1" dirty="0">
              <a:solidFill>
                <a:srgbClr val="FA5064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гр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052736"/>
            <a:ext cx="6753266" cy="56612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FA5064"/>
                </a:solidFill>
                <a:latin typeface="+mn-lt"/>
              </a:rPr>
              <a:t>Проект «Молодіжний кластер органічного бізнесу </a:t>
            </a:r>
            <a:r>
              <a:rPr lang="uk-UA" sz="3200" b="1" dirty="0" err="1" smtClean="0">
                <a:solidFill>
                  <a:srgbClr val="FA5064"/>
                </a:solidFill>
                <a:latin typeface="+mn-lt"/>
              </a:rPr>
              <a:t>Баранівської</a:t>
            </a:r>
            <a:r>
              <a:rPr lang="uk-UA" sz="3200" b="1" dirty="0" smtClean="0">
                <a:solidFill>
                  <a:srgbClr val="FA5064"/>
                </a:solidFill>
                <a:latin typeface="+mn-lt"/>
              </a:rPr>
              <a:t> міської ОТГ» реалізується за кошти гранту Європейського Союзу (700 тис. євро)</a:t>
            </a:r>
            <a:endParaRPr lang="uk-UA" sz="3200" b="1" dirty="0">
              <a:solidFill>
                <a:srgbClr val="FA5064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36004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 smtClean="0">
                <a:solidFill>
                  <a:srgbClr val="60C3AD"/>
                </a:solidFill>
              </a:rPr>
              <a:t>Метою проекту є </a:t>
            </a:r>
          </a:p>
          <a:p>
            <a:pPr algn="ctr">
              <a:buNone/>
            </a:pPr>
            <a:r>
              <a:rPr lang="uk-UA" sz="2800" dirty="0" smtClean="0">
                <a:solidFill>
                  <a:srgbClr val="60C3AD"/>
                </a:solidFill>
              </a:rPr>
              <a:t>економічне зростання </a:t>
            </a:r>
            <a:r>
              <a:rPr lang="uk-UA" sz="2800" dirty="0" err="1" smtClean="0">
                <a:solidFill>
                  <a:srgbClr val="60C3AD"/>
                </a:solidFill>
              </a:rPr>
              <a:t>Баранівської</a:t>
            </a:r>
            <a:r>
              <a:rPr lang="uk-UA" sz="2800" dirty="0" smtClean="0">
                <a:solidFill>
                  <a:srgbClr val="60C3AD"/>
                </a:solidFill>
              </a:rPr>
              <a:t> ОТГ на основі розбудови горизонтальних ділових зв’язків – так званого кластеру – між екологічно орієнтованими місцевими виробниками, покращення локального бізнес-клімату та розвитку відповідної інфраструктури.</a:t>
            </a:r>
          </a:p>
          <a:p>
            <a:pPr algn="ctr">
              <a:buNone/>
            </a:pPr>
            <a:r>
              <a:rPr lang="uk-UA" sz="2800" dirty="0" smtClean="0">
                <a:solidFill>
                  <a:srgbClr val="60C3AD"/>
                </a:solidFill>
              </a:rPr>
              <a:t>Термін реалізації – 3 роки</a:t>
            </a:r>
          </a:p>
          <a:p>
            <a:endParaRPr lang="ru-RU" dirty="0"/>
          </a:p>
        </p:txBody>
      </p:sp>
      <p:pic>
        <p:nvPicPr>
          <p:cNvPr id="4" name="Рисунок 3" descr="Logo_h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633864"/>
            <a:ext cx="1224136" cy="1224136"/>
          </a:xfrm>
          <a:prstGeom prst="rect">
            <a:avLst/>
          </a:prstGeom>
        </p:spPr>
      </p:pic>
      <p:pic>
        <p:nvPicPr>
          <p:cNvPr id="5" name="Рисунок 4" descr="Логотип ГАЛЕКС-АГР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5338501"/>
            <a:ext cx="1512167" cy="1519499"/>
          </a:xfrm>
          <a:prstGeom prst="rect">
            <a:avLst/>
          </a:prstGeom>
        </p:spPr>
      </p:pic>
      <p:pic>
        <p:nvPicPr>
          <p:cNvPr id="6" name="Рисунок 5" descr="CSI_Logo_uk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5669566"/>
            <a:ext cx="2946715" cy="1188434"/>
          </a:xfrm>
          <a:prstGeom prst="rect">
            <a:avLst/>
          </a:prstGeom>
        </p:spPr>
      </p:pic>
      <p:pic>
        <p:nvPicPr>
          <p:cNvPr id="7" name="Рисунок 6" descr="baranivka ger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5422786"/>
            <a:ext cx="1088525" cy="14352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590</Words>
  <Application>Microsoft Office PowerPoint</Application>
  <PresentationFormat>Экран (4:3)</PresentationFormat>
  <Paragraphs>63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Ідентичність громади,  як нова можливість для зростання</vt:lpstr>
      <vt:lpstr>До міста Баранівка приєднано 32 села та 1 селище Загальна площа ОТГ 593,663 кв. м, населення - 23870 </vt:lpstr>
      <vt:lpstr>Розробка та виготовлення Стратегії розвитку Баранівської міської ОТГ</vt:lpstr>
      <vt:lpstr>Розробка логотипу та способу  брендування громади (брендбуку)</vt:lpstr>
      <vt:lpstr>Затвердження символіки Баранівської міської ОТГ</vt:lpstr>
      <vt:lpstr>Стратегічні цілі </vt:lpstr>
      <vt:lpstr>Розробка схеми планування </vt:lpstr>
      <vt:lpstr>Реалізація проекту «Гендерна рівність у прийнятті рішень» за кошти гранту Ради Європи (14 тис євро).</vt:lpstr>
      <vt:lpstr>Проект «Молодіжний кластер органічного бізнесу Баранівської міської ОТГ» реалізується за кошти гранту Європейського Союзу (700 тис. євро)</vt:lpstr>
      <vt:lpstr>На суму 18,5 тис. євро було придбане високоякісне сучасне обладнання для роботи  технічного та швейного коворкінгів</vt:lpstr>
      <vt:lpstr>Слайд 11</vt:lpstr>
      <vt:lpstr>Слайд 12</vt:lpstr>
      <vt:lpstr>16,7 тис. євро для будівництва морозильного сховища для ягід для діяльності СОК «Комора» 160 тис. євро передбачено на будівництво міні-сироварні  для роботи СОК «Мілка 2018»</vt:lpstr>
      <vt:lpstr>160 тис. євро передбачені на будівництво приміщення торгово-тренінгового центру</vt:lpstr>
      <vt:lpstr>Слайд 15</vt:lpstr>
      <vt:lpstr>Створені: Комунальна установа «Агенція місцевого органічного розвитку - АМОР» Ягідний, молочний, рибальський сільськогосподарські кооперативи Технічний, швейний, тепличний коворкінги  </vt:lpstr>
      <vt:lpstr>Потреба в екологічно-чистому довкіллі для  популяризації органічного виробництва</vt:lpstr>
      <vt:lpstr>ТОВ «Organic milk» </vt:lpstr>
      <vt:lpstr>Слайд 19</vt:lpstr>
      <vt:lpstr>ФОП Радчук Ніла Анатоліївна сертифікат від 09.06.2018 року  Сорти малини «Полка» та «Зюгана»</vt:lpstr>
      <vt:lpstr>ТОВ «Органік Берріз» сорт малини «Версаль» сертифікат від 13.05.2018</vt:lpstr>
      <vt:lpstr>ТОВ «Альфабет Агро» 15 га полуниці у селі Володимирівка </vt:lpstr>
      <vt:lpstr>Слайд 23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Ідентичність громади,  як нова можливість для зростання</dc:title>
  <dc:creator>Mada</dc:creator>
  <cp:lastModifiedBy>Mada</cp:lastModifiedBy>
  <cp:revision>4</cp:revision>
  <dcterms:created xsi:type="dcterms:W3CDTF">2018-11-15T10:48:57Z</dcterms:created>
  <dcterms:modified xsi:type="dcterms:W3CDTF">2018-11-15T16:02:35Z</dcterms:modified>
</cp:coreProperties>
</file>